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2" r:id="rId5"/>
    <p:sldId id="291" r:id="rId6"/>
    <p:sldId id="272" r:id="rId7"/>
    <p:sldId id="266" r:id="rId8"/>
    <p:sldId id="300" r:id="rId9"/>
    <p:sldId id="277" r:id="rId10"/>
    <p:sldId id="297" r:id="rId11"/>
    <p:sldId id="298" r:id="rId12"/>
    <p:sldId id="286" r:id="rId13"/>
    <p:sldId id="299" r:id="rId14"/>
    <p:sldId id="263" r:id="rId15"/>
    <p:sldId id="258" r:id="rId16"/>
    <p:sldId id="275" r:id="rId17"/>
    <p:sldId id="294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582156"/>
    <a:srgbClr val="000000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806" autoAdjust="0"/>
  </p:normalViewPr>
  <p:slideViewPr>
    <p:cSldViewPr snapToGrid="0">
      <p:cViewPr>
        <p:scale>
          <a:sx n="119" d="100"/>
          <a:sy n="119" d="100"/>
        </p:scale>
        <p:origin x="270" y="9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0B7C28-2DA4-4950-B7F0-916E1B9B480F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96E9651-DB13-43BF-A644-85A86172152A}">
      <dgm:prSet phldrT="[Text]" custT="1"/>
      <dgm:spPr/>
      <dgm:t>
        <a:bodyPr/>
        <a:lstStyle/>
        <a:p>
          <a:r>
            <a:rPr lang="en-AU" sz="2000" dirty="0"/>
            <a:t>                                 </a:t>
          </a:r>
          <a:r>
            <a:rPr lang="en-AU" sz="1800" dirty="0"/>
            <a:t>Why should you be interested in Power Apps Canvas ?</a:t>
          </a:r>
          <a:endParaRPr lang="it-IT" sz="1800" dirty="0"/>
        </a:p>
      </dgm:t>
    </dgm:pt>
    <dgm:pt modelId="{89AC314D-552D-4848-89AE-3FF5E4D3EB2E}" type="parTrans" cxnId="{DB6730D6-BE6A-4975-9CBA-1AEBF0AA0851}">
      <dgm:prSet/>
      <dgm:spPr/>
      <dgm:t>
        <a:bodyPr/>
        <a:lstStyle/>
        <a:p>
          <a:endParaRPr lang="it-IT"/>
        </a:p>
      </dgm:t>
    </dgm:pt>
    <dgm:pt modelId="{08E2DC92-A0C4-40AA-AFCA-B4B0C62A979E}" type="sibTrans" cxnId="{DB6730D6-BE6A-4975-9CBA-1AEBF0AA0851}">
      <dgm:prSet/>
      <dgm:spPr/>
      <dgm:t>
        <a:bodyPr/>
        <a:lstStyle/>
        <a:p>
          <a:endParaRPr lang="it-IT"/>
        </a:p>
      </dgm:t>
    </dgm:pt>
    <dgm:pt modelId="{43754086-2B79-4C56-A24B-91B872964949}">
      <dgm:prSet phldrT="[Text]" custT="1"/>
      <dgm:spPr/>
      <dgm:t>
        <a:bodyPr/>
        <a:lstStyle/>
        <a:p>
          <a:r>
            <a:rPr lang="it-IT" sz="2400" dirty="0"/>
            <a:t>                                        </a:t>
          </a:r>
          <a:r>
            <a:rPr lang="it-IT" sz="1800" dirty="0" err="1"/>
            <a:t>What</a:t>
          </a:r>
          <a:r>
            <a:rPr lang="it-IT" sz="1800" dirty="0"/>
            <a:t> are custom </a:t>
          </a:r>
          <a:r>
            <a:rPr lang="it-IT" sz="1800" dirty="0" err="1"/>
            <a:t>connector</a:t>
          </a:r>
          <a:r>
            <a:rPr lang="it-IT" sz="1800" dirty="0"/>
            <a:t> and component library ?</a:t>
          </a:r>
        </a:p>
      </dgm:t>
    </dgm:pt>
    <dgm:pt modelId="{FACB4E83-DC18-41F0-A23D-294F0C3EA812}" type="parTrans" cxnId="{5470E640-77F0-43F0-80A9-5BDE58743A06}">
      <dgm:prSet/>
      <dgm:spPr/>
      <dgm:t>
        <a:bodyPr/>
        <a:lstStyle/>
        <a:p>
          <a:endParaRPr lang="it-IT"/>
        </a:p>
      </dgm:t>
    </dgm:pt>
    <dgm:pt modelId="{BA99979D-9BAA-4F1B-9280-FC555DD931DF}" type="sibTrans" cxnId="{5470E640-77F0-43F0-80A9-5BDE58743A06}">
      <dgm:prSet/>
      <dgm:spPr/>
      <dgm:t>
        <a:bodyPr/>
        <a:lstStyle/>
        <a:p>
          <a:endParaRPr lang="it-IT"/>
        </a:p>
      </dgm:t>
    </dgm:pt>
    <dgm:pt modelId="{4548A7E0-8614-43F1-9016-1EA1DD766282}">
      <dgm:prSet phldrT="[Text]" custT="1"/>
      <dgm:spPr/>
      <dgm:t>
        <a:bodyPr/>
        <a:lstStyle/>
        <a:p>
          <a:endParaRPr lang="it-IT" sz="1600" dirty="0"/>
        </a:p>
      </dgm:t>
    </dgm:pt>
    <dgm:pt modelId="{177E6C13-6336-45AE-AC03-E49B0CF7C5E4}" type="parTrans" cxnId="{DBF85021-1157-4777-AB72-249A5AB88FD8}">
      <dgm:prSet/>
      <dgm:spPr/>
      <dgm:t>
        <a:bodyPr/>
        <a:lstStyle/>
        <a:p>
          <a:endParaRPr lang="it-IT"/>
        </a:p>
      </dgm:t>
    </dgm:pt>
    <dgm:pt modelId="{52DED051-49BC-49BC-BB59-00E4C756A099}" type="sibTrans" cxnId="{DBF85021-1157-4777-AB72-249A5AB88FD8}">
      <dgm:prSet/>
      <dgm:spPr/>
      <dgm:t>
        <a:bodyPr/>
        <a:lstStyle/>
        <a:p>
          <a:endParaRPr lang="it-IT"/>
        </a:p>
      </dgm:t>
    </dgm:pt>
    <dgm:pt modelId="{FA02EE9C-69C9-4ECE-AC6B-8C319780D51F}">
      <dgm:prSet phldrT="[Text]" custT="1"/>
      <dgm:spPr/>
      <dgm:t>
        <a:bodyPr/>
        <a:lstStyle/>
        <a:p>
          <a:endParaRPr lang="it-IT" sz="1600" dirty="0"/>
        </a:p>
      </dgm:t>
    </dgm:pt>
    <dgm:pt modelId="{D8AF7627-50C5-42D7-926B-0EF910D539D3}" type="parTrans" cxnId="{B0EDC169-1EE3-4DD7-9942-253E13B24036}">
      <dgm:prSet/>
      <dgm:spPr/>
      <dgm:t>
        <a:bodyPr/>
        <a:lstStyle/>
        <a:p>
          <a:endParaRPr lang="it-IT"/>
        </a:p>
      </dgm:t>
    </dgm:pt>
    <dgm:pt modelId="{3673C0AA-47E6-434D-8869-772B15A2034E}" type="sibTrans" cxnId="{B0EDC169-1EE3-4DD7-9942-253E13B24036}">
      <dgm:prSet/>
      <dgm:spPr/>
      <dgm:t>
        <a:bodyPr/>
        <a:lstStyle/>
        <a:p>
          <a:endParaRPr lang="it-IT"/>
        </a:p>
      </dgm:t>
    </dgm:pt>
    <dgm:pt modelId="{66DAEBDA-7776-478D-B021-62476F255ADC}">
      <dgm:prSet phldrT="[Text]"/>
      <dgm:spPr/>
      <dgm:t>
        <a:bodyPr/>
        <a:lstStyle/>
        <a:p>
          <a:endParaRPr lang="it-IT" dirty="0"/>
        </a:p>
      </dgm:t>
    </dgm:pt>
    <dgm:pt modelId="{AF40EEED-9647-42EA-8B45-601A5186E3B6}" type="parTrans" cxnId="{11E0FD2C-2BE1-4EFF-AF12-C83D44F0FFC1}">
      <dgm:prSet/>
      <dgm:spPr/>
      <dgm:t>
        <a:bodyPr/>
        <a:lstStyle/>
        <a:p>
          <a:endParaRPr lang="it-IT"/>
        </a:p>
      </dgm:t>
    </dgm:pt>
    <dgm:pt modelId="{9F559D46-B19D-47CF-AFDA-E81DC77AAADB}" type="sibTrans" cxnId="{11E0FD2C-2BE1-4EFF-AF12-C83D44F0FFC1}">
      <dgm:prSet/>
      <dgm:spPr/>
      <dgm:t>
        <a:bodyPr/>
        <a:lstStyle/>
        <a:p>
          <a:endParaRPr lang="it-IT"/>
        </a:p>
      </dgm:t>
    </dgm:pt>
    <dgm:pt modelId="{F9153CE9-FCA3-43B4-9B8B-5F54D41DAD6A}">
      <dgm:prSet phldrT="[Text]" custT="1"/>
      <dgm:spPr/>
      <dgm:t>
        <a:bodyPr/>
        <a:lstStyle/>
        <a:p>
          <a:endParaRPr lang="it-IT" sz="1600" dirty="0"/>
        </a:p>
      </dgm:t>
    </dgm:pt>
    <dgm:pt modelId="{34B0C604-1DF4-4D43-956F-EFCDD58B2D06}" type="parTrans" cxnId="{5FE2E129-320B-4796-9ADD-F687ECD44249}">
      <dgm:prSet/>
      <dgm:spPr/>
      <dgm:t>
        <a:bodyPr/>
        <a:lstStyle/>
        <a:p>
          <a:endParaRPr lang="it-IT"/>
        </a:p>
      </dgm:t>
    </dgm:pt>
    <dgm:pt modelId="{8C0DA59E-685C-4A9A-961F-46C700B8466A}" type="sibTrans" cxnId="{5FE2E129-320B-4796-9ADD-F687ECD44249}">
      <dgm:prSet/>
      <dgm:spPr/>
      <dgm:t>
        <a:bodyPr/>
        <a:lstStyle/>
        <a:p>
          <a:endParaRPr lang="it-IT"/>
        </a:p>
      </dgm:t>
    </dgm:pt>
    <dgm:pt modelId="{E32A4742-D45C-4082-92FB-471C4519CD92}">
      <dgm:prSet phldrT="[Text]" custT="1"/>
      <dgm:spPr/>
      <dgm:t>
        <a:bodyPr/>
        <a:lstStyle/>
        <a:p>
          <a:endParaRPr lang="it-IT" sz="1600" dirty="0"/>
        </a:p>
      </dgm:t>
    </dgm:pt>
    <dgm:pt modelId="{A957959E-002D-4E95-9F1A-62E44888DEC5}" type="parTrans" cxnId="{F2FACD84-9E72-480A-8CC0-19C507BBA4BF}">
      <dgm:prSet/>
      <dgm:spPr/>
      <dgm:t>
        <a:bodyPr/>
        <a:lstStyle/>
        <a:p>
          <a:endParaRPr lang="it-IT"/>
        </a:p>
      </dgm:t>
    </dgm:pt>
    <dgm:pt modelId="{184E80D2-60D4-48F6-A346-29C1573620BD}" type="sibTrans" cxnId="{F2FACD84-9E72-480A-8CC0-19C507BBA4BF}">
      <dgm:prSet/>
      <dgm:spPr/>
      <dgm:t>
        <a:bodyPr/>
        <a:lstStyle/>
        <a:p>
          <a:endParaRPr lang="it-IT"/>
        </a:p>
      </dgm:t>
    </dgm:pt>
    <dgm:pt modelId="{9C20ABCB-A712-4825-9756-007A0E32CEE1}">
      <dgm:prSet phldrT="[Text]" custT="1"/>
      <dgm:spPr/>
      <dgm:t>
        <a:bodyPr/>
        <a:lstStyle/>
        <a:p>
          <a:endParaRPr lang="it-IT" sz="1600" dirty="0"/>
        </a:p>
      </dgm:t>
    </dgm:pt>
    <dgm:pt modelId="{833DFFA7-5E89-4946-A4F6-358BD8633A6F}" type="parTrans" cxnId="{21C664A1-CD63-4311-A63C-CE044C1EE536}">
      <dgm:prSet/>
      <dgm:spPr/>
      <dgm:t>
        <a:bodyPr/>
        <a:lstStyle/>
        <a:p>
          <a:endParaRPr lang="it-IT"/>
        </a:p>
      </dgm:t>
    </dgm:pt>
    <dgm:pt modelId="{A3A12A47-2AD0-4D9E-B4D0-4552F88EDCBF}" type="sibTrans" cxnId="{21C664A1-CD63-4311-A63C-CE044C1EE536}">
      <dgm:prSet/>
      <dgm:spPr/>
      <dgm:t>
        <a:bodyPr/>
        <a:lstStyle/>
        <a:p>
          <a:endParaRPr lang="it-IT"/>
        </a:p>
      </dgm:t>
    </dgm:pt>
    <dgm:pt modelId="{7ED959CD-60B2-49B2-A4D9-F4E722117124}">
      <dgm:prSet/>
      <dgm:spPr/>
      <dgm:t>
        <a:bodyPr/>
        <a:lstStyle/>
        <a:p>
          <a:endParaRPr lang="en-US"/>
        </a:p>
      </dgm:t>
    </dgm:pt>
    <dgm:pt modelId="{2A6FB8EC-93A0-4695-A0DF-850178A27844}" type="parTrans" cxnId="{C2F5902B-F335-4B51-8AF4-853F214B85C1}">
      <dgm:prSet/>
      <dgm:spPr/>
      <dgm:t>
        <a:bodyPr/>
        <a:lstStyle/>
        <a:p>
          <a:endParaRPr lang="en-US"/>
        </a:p>
      </dgm:t>
    </dgm:pt>
    <dgm:pt modelId="{25E63A0D-FDC7-4EA7-9D96-22C74723B7F6}" type="sibTrans" cxnId="{C2F5902B-F335-4B51-8AF4-853F214B85C1}">
      <dgm:prSet/>
      <dgm:spPr/>
      <dgm:t>
        <a:bodyPr/>
        <a:lstStyle/>
        <a:p>
          <a:endParaRPr lang="en-US"/>
        </a:p>
      </dgm:t>
    </dgm:pt>
    <dgm:pt modelId="{3E21AF35-FCE6-4D36-AE31-0C9D7B65669E}">
      <dgm:prSet/>
      <dgm:spPr/>
      <dgm:t>
        <a:bodyPr/>
        <a:lstStyle/>
        <a:p>
          <a:endParaRPr lang="en-US"/>
        </a:p>
      </dgm:t>
    </dgm:pt>
    <dgm:pt modelId="{19CA7DFA-0307-47A4-B192-D0E0180291E6}" type="parTrans" cxnId="{E76BADBC-9E54-4F63-85DC-3B5CB3D16266}">
      <dgm:prSet/>
      <dgm:spPr/>
      <dgm:t>
        <a:bodyPr/>
        <a:lstStyle/>
        <a:p>
          <a:endParaRPr lang="en-US"/>
        </a:p>
      </dgm:t>
    </dgm:pt>
    <dgm:pt modelId="{989165A6-8FD1-4A35-BA60-B83233755D98}" type="sibTrans" cxnId="{E76BADBC-9E54-4F63-85DC-3B5CB3D16266}">
      <dgm:prSet/>
      <dgm:spPr/>
      <dgm:t>
        <a:bodyPr/>
        <a:lstStyle/>
        <a:p>
          <a:endParaRPr lang="en-US"/>
        </a:p>
      </dgm:t>
    </dgm:pt>
    <dgm:pt modelId="{E9D7B390-8E94-4C04-9B70-21C4774891D3}">
      <dgm:prSet phldrT="[Text]" custT="1"/>
      <dgm:spPr/>
      <dgm:t>
        <a:bodyPr/>
        <a:lstStyle/>
        <a:p>
          <a:r>
            <a:rPr lang="it-IT" sz="2400" dirty="0"/>
            <a:t>                                      </a:t>
          </a:r>
          <a:r>
            <a:rPr lang="it-IT" sz="1800" dirty="0" err="1"/>
            <a:t>What</a:t>
          </a:r>
          <a:r>
            <a:rPr lang="it-IT" sz="1800" dirty="0"/>
            <a:t> </a:t>
          </a:r>
          <a:r>
            <a:rPr lang="it-IT" sz="1800" dirty="0" err="1"/>
            <a:t>is</a:t>
          </a:r>
          <a:r>
            <a:rPr lang="it-IT" sz="1800" dirty="0"/>
            <a:t> e</a:t>
          </a:r>
          <a:r>
            <a:rPr lang="en-CA" sz="1800" dirty="0" err="1"/>
            <a:t>nhanced</a:t>
          </a:r>
          <a:r>
            <a:rPr lang="en-CA" sz="1800" dirty="0"/>
            <a:t> component properties</a:t>
          </a:r>
          <a:r>
            <a:rPr lang="it-IT" sz="1800" dirty="0"/>
            <a:t>?</a:t>
          </a:r>
        </a:p>
      </dgm:t>
    </dgm:pt>
    <dgm:pt modelId="{13186687-4ECD-40C6-B1B6-1E235F3A039B}" type="parTrans" cxnId="{A6AF6FD0-1868-40CB-8457-1B8A907CD464}">
      <dgm:prSet/>
      <dgm:spPr/>
      <dgm:t>
        <a:bodyPr/>
        <a:lstStyle/>
        <a:p>
          <a:endParaRPr lang="en-US"/>
        </a:p>
      </dgm:t>
    </dgm:pt>
    <dgm:pt modelId="{54168B42-3C6B-4264-89FC-F5EA598E8C30}" type="sibTrans" cxnId="{A6AF6FD0-1868-40CB-8457-1B8A907CD464}">
      <dgm:prSet/>
      <dgm:spPr/>
      <dgm:t>
        <a:bodyPr/>
        <a:lstStyle/>
        <a:p>
          <a:endParaRPr lang="en-US"/>
        </a:p>
      </dgm:t>
    </dgm:pt>
    <dgm:pt modelId="{4BC3D0F2-016F-4712-B74A-91810E6E693F}">
      <dgm:prSet phldrT="[Text]" custT="1"/>
      <dgm:spPr/>
      <dgm:t>
        <a:bodyPr/>
        <a:lstStyle/>
        <a:p>
          <a:r>
            <a:rPr lang="it-IT" sz="1800" dirty="0"/>
            <a:t>  Demo  </a:t>
          </a:r>
        </a:p>
      </dgm:t>
    </dgm:pt>
    <dgm:pt modelId="{0BAECF34-14C7-41E6-9299-77AA76922D0E}" type="parTrans" cxnId="{40DE5996-F813-4B2A-9C9E-CB4968661470}">
      <dgm:prSet/>
      <dgm:spPr/>
      <dgm:t>
        <a:bodyPr/>
        <a:lstStyle/>
        <a:p>
          <a:endParaRPr lang="en-US"/>
        </a:p>
      </dgm:t>
    </dgm:pt>
    <dgm:pt modelId="{CEC3857F-D542-4B9B-8E0D-EBC8C4E5E121}" type="sibTrans" cxnId="{40DE5996-F813-4B2A-9C9E-CB4968661470}">
      <dgm:prSet/>
      <dgm:spPr/>
      <dgm:t>
        <a:bodyPr/>
        <a:lstStyle/>
        <a:p>
          <a:endParaRPr lang="en-US"/>
        </a:p>
      </dgm:t>
    </dgm:pt>
    <dgm:pt modelId="{9F33BA84-A306-4B28-8DEC-3DCF1658CF9F}">
      <dgm:prSet phldrT="[Text]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it-IT" dirty="0" err="1">
              <a:solidFill>
                <a:schemeClr val="tx1"/>
              </a:solidFill>
            </a:rPr>
            <a:t>Overview</a:t>
          </a:r>
          <a:endParaRPr lang="it-IT" dirty="0">
            <a:solidFill>
              <a:schemeClr val="tx1"/>
            </a:solidFill>
          </a:endParaRPr>
        </a:p>
      </dgm:t>
    </dgm:pt>
    <dgm:pt modelId="{58C0EE40-E8D8-48EF-8B35-B4A0ED9AEEF2}" type="sibTrans" cxnId="{D0FBB3E4-9298-4498-A1AA-A84E02DAD3FF}">
      <dgm:prSet/>
      <dgm:spPr/>
      <dgm:t>
        <a:bodyPr/>
        <a:lstStyle/>
        <a:p>
          <a:endParaRPr lang="it-IT"/>
        </a:p>
      </dgm:t>
    </dgm:pt>
    <dgm:pt modelId="{3ADEA30C-9437-4708-BD4B-7975E9631595}" type="parTrans" cxnId="{D0FBB3E4-9298-4498-A1AA-A84E02DAD3FF}">
      <dgm:prSet/>
      <dgm:spPr/>
      <dgm:t>
        <a:bodyPr/>
        <a:lstStyle/>
        <a:p>
          <a:endParaRPr lang="it-IT"/>
        </a:p>
      </dgm:t>
    </dgm:pt>
    <dgm:pt modelId="{199E5B54-E53D-49B7-8913-8A85E129B6C4}" type="pres">
      <dgm:prSet presAssocID="{460B7C28-2DA4-4950-B7F0-916E1B9B480F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79CBC7A7-F2B5-47D7-BA35-8284DAD07D52}" type="pres">
      <dgm:prSet presAssocID="{9F33BA84-A306-4B28-8DEC-3DCF1658CF9F}" presName="Parent" presStyleLbl="node1" presStyleIdx="0" presStyleCnt="2" custLinFactNeighborX="-43799" custLinFactNeighborY="-20617">
        <dgm:presLayoutVars>
          <dgm:chMax val="4"/>
          <dgm:chPref val="3"/>
        </dgm:presLayoutVars>
      </dgm:prSet>
      <dgm:spPr/>
    </dgm:pt>
    <dgm:pt modelId="{72413793-2CF9-4351-BCE5-E054FD08A07D}" type="pres">
      <dgm:prSet presAssocID="{896E9651-DB13-43BF-A644-85A86172152A}" presName="Accent" presStyleLbl="node1" presStyleIdx="1" presStyleCnt="2"/>
      <dgm:spPr/>
    </dgm:pt>
    <dgm:pt modelId="{B7FD7691-444E-4183-BB02-02E6C02B989D}" type="pres">
      <dgm:prSet presAssocID="{896E9651-DB13-43BF-A644-85A86172152A}" presName="Image1" presStyleLbl="fgImgPlace1" presStyleIdx="0" presStyleCnt="4" custScaleX="54494" custScaleY="51062"/>
      <dgm:spPr>
        <a:solidFill>
          <a:schemeClr val="bg1"/>
        </a:solidFill>
        <a:ln>
          <a:solidFill>
            <a:schemeClr val="accent3"/>
          </a:solidFill>
        </a:ln>
      </dgm:spPr>
      <dgm:extLst>
        <a:ext uri="{E40237B7-FDA0-4F09-8148-C483321AD2D9}">
          <dgm14:cNvPr xmlns:dgm14="http://schemas.microsoft.com/office/drawing/2010/diagram" id="0" name="" descr="White 3D model rendering of a city"/>
        </a:ext>
      </dgm:extLst>
    </dgm:pt>
    <dgm:pt modelId="{BAABE066-C686-47CF-A3A8-774DB5F10D39}" type="pres">
      <dgm:prSet presAssocID="{896E9651-DB13-43BF-A644-85A86172152A}" presName="Child1" presStyleLbl="revTx" presStyleIdx="0" presStyleCnt="4" custScaleX="555156" custLinFactX="100000" custLinFactNeighborX="108442" custLinFactNeighborY="-5878">
        <dgm:presLayoutVars>
          <dgm:chMax val="0"/>
          <dgm:chPref val="0"/>
          <dgm:bulletEnabled val="1"/>
        </dgm:presLayoutVars>
      </dgm:prSet>
      <dgm:spPr/>
    </dgm:pt>
    <dgm:pt modelId="{16418AF7-4439-4DA4-9736-35A548C60C72}" type="pres">
      <dgm:prSet presAssocID="{43754086-2B79-4C56-A24B-91B872964949}" presName="Image2" presStyleCnt="0"/>
      <dgm:spPr/>
    </dgm:pt>
    <dgm:pt modelId="{6E4FBBDE-7CA1-4088-A01D-EBCB55655253}" type="pres">
      <dgm:prSet presAssocID="{43754086-2B79-4C56-A24B-91B872964949}" presName="Image" presStyleLbl="fgImgPlace1" presStyleIdx="1" presStyleCnt="4" custFlipVert="1" custScaleX="34790" custScaleY="3075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5F6A16CE-3591-4524-A302-C6FE9BA1CAE7}" type="pres">
      <dgm:prSet presAssocID="{43754086-2B79-4C56-A24B-91B872964949}" presName="Child2" presStyleLbl="revTx" presStyleIdx="1" presStyleCnt="4" custScaleX="587310" custScaleY="112670" custLinFactX="40449" custLinFactNeighborX="100000" custLinFactNeighborY="1272">
        <dgm:presLayoutVars>
          <dgm:chMax val="0"/>
          <dgm:chPref val="0"/>
          <dgm:bulletEnabled val="1"/>
        </dgm:presLayoutVars>
      </dgm:prSet>
      <dgm:spPr/>
    </dgm:pt>
    <dgm:pt modelId="{F905BF1D-ECE6-4601-B9D0-CB57AC6506DA}" type="pres">
      <dgm:prSet presAssocID="{E9D7B390-8E94-4C04-9B70-21C4774891D3}" presName="Image3" presStyleCnt="0"/>
      <dgm:spPr/>
    </dgm:pt>
    <dgm:pt modelId="{4617E968-21FA-41AE-A0B7-7EF7D9E8AD04}" type="pres">
      <dgm:prSet presAssocID="{E9D7B390-8E94-4C04-9B70-21C4774891D3}" presName="Image" presStyleLbl="fgImgPlace1" presStyleIdx="2" presStyleCnt="4" custScaleX="28688" custScaleY="36629"/>
      <dgm:spPr>
        <a:solidFill>
          <a:schemeClr val="bg1"/>
        </a:solidFill>
        <a:ln>
          <a:solidFill>
            <a:schemeClr val="tx1">
              <a:lumMod val="20000"/>
              <a:lumOff val="80000"/>
            </a:schemeClr>
          </a:solidFill>
        </a:ln>
      </dgm:spPr>
    </dgm:pt>
    <dgm:pt modelId="{D75DDD17-B7ED-4BC9-BA53-A9DC7E07F84E}" type="pres">
      <dgm:prSet presAssocID="{E9D7B390-8E94-4C04-9B70-21C4774891D3}" presName="Child3" presStyleLbl="revTx" presStyleIdx="2" presStyleCnt="4" custScaleX="567352">
        <dgm:presLayoutVars>
          <dgm:chMax val="0"/>
          <dgm:chPref val="0"/>
          <dgm:bulletEnabled val="1"/>
        </dgm:presLayoutVars>
      </dgm:prSet>
      <dgm:spPr/>
    </dgm:pt>
    <dgm:pt modelId="{FD0B18B3-E200-415B-84F5-468F3390324C}" type="pres">
      <dgm:prSet presAssocID="{4BC3D0F2-016F-4712-B74A-91810E6E693F}" presName="Image4" presStyleCnt="0"/>
      <dgm:spPr/>
    </dgm:pt>
    <dgm:pt modelId="{F7E695D3-F294-4C35-878E-1236E5E7249E}" type="pres">
      <dgm:prSet presAssocID="{4BC3D0F2-016F-4712-B74A-91810E6E693F}" presName="Image" presStyleLbl="fgImgPlace1" presStyleIdx="3" presStyleCnt="4" custScaleX="48483" custScaleY="42136"/>
      <dgm:spPr>
        <a:solidFill>
          <a:schemeClr val="bg1"/>
        </a:solidFill>
        <a:ln>
          <a:solidFill>
            <a:schemeClr val="bg2">
              <a:lumMod val="90000"/>
            </a:schemeClr>
          </a:solidFill>
        </a:ln>
      </dgm:spPr>
    </dgm:pt>
    <dgm:pt modelId="{78B7C725-37B0-48D8-AE03-630858491A51}" type="pres">
      <dgm:prSet presAssocID="{4BC3D0F2-016F-4712-B74A-91810E6E693F}" presName="Child4" presStyleLbl="revTx" presStyleIdx="3" presStyleCnt="4" custScaleX="160075">
        <dgm:presLayoutVars>
          <dgm:chMax val="0"/>
          <dgm:chPref val="0"/>
          <dgm:bulletEnabled val="1"/>
        </dgm:presLayoutVars>
      </dgm:prSet>
      <dgm:spPr/>
    </dgm:pt>
  </dgm:ptLst>
  <dgm:cxnLst>
    <dgm:cxn modelId="{DBF85021-1157-4777-AB72-249A5AB88FD8}" srcId="{460B7C28-2DA4-4950-B7F0-916E1B9B480F}" destId="{4548A7E0-8614-43F1-9016-1EA1DD766282}" srcOrd="1" destOrd="0" parTransId="{177E6C13-6336-45AE-AC03-E49B0CF7C5E4}" sibTransId="{52DED051-49BC-49BC-BB59-00E4C756A099}"/>
    <dgm:cxn modelId="{5FE2E129-320B-4796-9ADD-F687ECD44249}" srcId="{66DAEBDA-7776-478D-B021-62476F255ADC}" destId="{F9153CE9-FCA3-43B4-9B8B-5F54D41DAD6A}" srcOrd="0" destOrd="0" parTransId="{34B0C604-1DF4-4D43-956F-EFCDD58B2D06}" sibTransId="{8C0DA59E-685C-4A9A-961F-46C700B8466A}"/>
    <dgm:cxn modelId="{C2F5902B-F335-4B51-8AF4-853F214B85C1}" srcId="{460B7C28-2DA4-4950-B7F0-916E1B9B480F}" destId="{7ED959CD-60B2-49B2-A4D9-F4E722117124}" srcOrd="3" destOrd="0" parTransId="{2A6FB8EC-93A0-4695-A0DF-850178A27844}" sibTransId="{25E63A0D-FDC7-4EA7-9D96-22C74723B7F6}"/>
    <dgm:cxn modelId="{11E0FD2C-2BE1-4EFF-AF12-C83D44F0FFC1}" srcId="{460B7C28-2DA4-4950-B7F0-916E1B9B480F}" destId="{66DAEBDA-7776-478D-B021-62476F255ADC}" srcOrd="2" destOrd="0" parTransId="{AF40EEED-9647-42EA-8B45-601A5186E3B6}" sibTransId="{9F559D46-B19D-47CF-AFDA-E81DC77AAADB}"/>
    <dgm:cxn modelId="{5470E640-77F0-43F0-80A9-5BDE58743A06}" srcId="{9F33BA84-A306-4B28-8DEC-3DCF1658CF9F}" destId="{43754086-2B79-4C56-A24B-91B872964949}" srcOrd="1" destOrd="0" parTransId="{FACB4E83-DC18-41F0-A23D-294F0C3EA812}" sibTransId="{BA99979D-9BAA-4F1B-9280-FC555DD931DF}"/>
    <dgm:cxn modelId="{B0EDC169-1EE3-4DD7-9942-253E13B24036}" srcId="{4548A7E0-8614-43F1-9016-1EA1DD766282}" destId="{FA02EE9C-69C9-4ECE-AC6B-8C319780D51F}" srcOrd="0" destOrd="0" parTransId="{D8AF7627-50C5-42D7-926B-0EF910D539D3}" sibTransId="{3673C0AA-47E6-434D-8869-772B15A2034E}"/>
    <dgm:cxn modelId="{F2FACD84-9E72-480A-8CC0-19C507BBA4BF}" srcId="{66DAEBDA-7776-478D-B021-62476F255ADC}" destId="{E32A4742-D45C-4082-92FB-471C4519CD92}" srcOrd="1" destOrd="0" parTransId="{A957959E-002D-4E95-9F1A-62E44888DEC5}" sibTransId="{184E80D2-60D4-48F6-A346-29C1573620BD}"/>
    <dgm:cxn modelId="{4DC8E987-0DF4-4C0A-80AB-428A3125BAE8}" type="presOf" srcId="{E9D7B390-8E94-4C04-9B70-21C4774891D3}" destId="{D75DDD17-B7ED-4BC9-BA53-A9DC7E07F84E}" srcOrd="0" destOrd="0" presId="urn:microsoft.com/office/officeart/2011/layout/RadialPictureList"/>
    <dgm:cxn modelId="{40DE5996-F813-4B2A-9C9E-CB4968661470}" srcId="{9F33BA84-A306-4B28-8DEC-3DCF1658CF9F}" destId="{4BC3D0F2-016F-4712-B74A-91810E6E693F}" srcOrd="3" destOrd="0" parTransId="{0BAECF34-14C7-41E6-9299-77AA76922D0E}" sibTransId="{CEC3857F-D542-4B9B-8E0D-EBC8C4E5E121}"/>
    <dgm:cxn modelId="{E97D6D9F-4886-4B44-8F0D-8B7F55966418}" type="presOf" srcId="{896E9651-DB13-43BF-A644-85A86172152A}" destId="{BAABE066-C686-47CF-A3A8-774DB5F10D39}" srcOrd="0" destOrd="0" presId="urn:microsoft.com/office/officeart/2011/layout/RadialPictureList"/>
    <dgm:cxn modelId="{21C664A1-CD63-4311-A63C-CE044C1EE536}" srcId="{4548A7E0-8614-43F1-9016-1EA1DD766282}" destId="{9C20ABCB-A712-4825-9756-007A0E32CEE1}" srcOrd="1" destOrd="0" parTransId="{833DFFA7-5E89-4946-A4F6-358BD8633A6F}" sibTransId="{A3A12A47-2AD0-4D9E-B4D0-4552F88EDCBF}"/>
    <dgm:cxn modelId="{E76BADBC-9E54-4F63-85DC-3B5CB3D16266}" srcId="{460B7C28-2DA4-4950-B7F0-916E1B9B480F}" destId="{3E21AF35-FCE6-4D36-AE31-0C9D7B65669E}" srcOrd="4" destOrd="0" parTransId="{19CA7DFA-0307-47A4-B192-D0E0180291E6}" sibTransId="{989165A6-8FD1-4A35-BA60-B83233755D98}"/>
    <dgm:cxn modelId="{1110A2C9-907C-4290-8E71-37BB140D6A0F}" type="presOf" srcId="{9F33BA84-A306-4B28-8DEC-3DCF1658CF9F}" destId="{79CBC7A7-F2B5-47D7-BA35-8284DAD07D52}" srcOrd="0" destOrd="0" presId="urn:microsoft.com/office/officeart/2011/layout/RadialPictureList"/>
    <dgm:cxn modelId="{A6AF6FD0-1868-40CB-8457-1B8A907CD464}" srcId="{9F33BA84-A306-4B28-8DEC-3DCF1658CF9F}" destId="{E9D7B390-8E94-4C04-9B70-21C4774891D3}" srcOrd="2" destOrd="0" parTransId="{13186687-4ECD-40C6-B1B6-1E235F3A039B}" sibTransId="{54168B42-3C6B-4264-89FC-F5EA598E8C30}"/>
    <dgm:cxn modelId="{DB6730D6-BE6A-4975-9CBA-1AEBF0AA0851}" srcId="{9F33BA84-A306-4B28-8DEC-3DCF1658CF9F}" destId="{896E9651-DB13-43BF-A644-85A86172152A}" srcOrd="0" destOrd="0" parTransId="{89AC314D-552D-4848-89AE-3FF5E4D3EB2E}" sibTransId="{08E2DC92-A0C4-40AA-AFCA-B4B0C62A979E}"/>
    <dgm:cxn modelId="{9D6DD4D6-5451-4AE0-BB22-A8105884E251}" type="presOf" srcId="{4BC3D0F2-016F-4712-B74A-91810E6E693F}" destId="{78B7C725-37B0-48D8-AE03-630858491A51}" srcOrd="0" destOrd="0" presId="urn:microsoft.com/office/officeart/2011/layout/RadialPictureList"/>
    <dgm:cxn modelId="{A2FD90DB-7662-42FF-BE40-7B7D80ED91BD}" type="presOf" srcId="{43754086-2B79-4C56-A24B-91B872964949}" destId="{5F6A16CE-3591-4524-A302-C6FE9BA1CAE7}" srcOrd="0" destOrd="0" presId="urn:microsoft.com/office/officeart/2011/layout/RadialPictureList"/>
    <dgm:cxn modelId="{79F8F4E2-36CA-4477-95EF-3345C8967D0F}" type="presOf" srcId="{460B7C28-2DA4-4950-B7F0-916E1B9B480F}" destId="{199E5B54-E53D-49B7-8913-8A85E129B6C4}" srcOrd="0" destOrd="0" presId="urn:microsoft.com/office/officeart/2011/layout/RadialPictureList"/>
    <dgm:cxn modelId="{D0FBB3E4-9298-4498-A1AA-A84E02DAD3FF}" srcId="{460B7C28-2DA4-4950-B7F0-916E1B9B480F}" destId="{9F33BA84-A306-4B28-8DEC-3DCF1658CF9F}" srcOrd="0" destOrd="0" parTransId="{3ADEA30C-9437-4708-BD4B-7975E9631595}" sibTransId="{58C0EE40-E8D8-48EF-8B35-B4A0ED9AEEF2}"/>
    <dgm:cxn modelId="{30045481-EDA8-4A3A-9DFF-22DA2CF0DF45}" type="presParOf" srcId="{199E5B54-E53D-49B7-8913-8A85E129B6C4}" destId="{79CBC7A7-F2B5-47D7-BA35-8284DAD07D52}" srcOrd="0" destOrd="0" presId="urn:microsoft.com/office/officeart/2011/layout/RadialPictureList"/>
    <dgm:cxn modelId="{41BCBDE2-8DBA-4765-A65C-AA851DA13ABB}" type="presParOf" srcId="{199E5B54-E53D-49B7-8913-8A85E129B6C4}" destId="{72413793-2CF9-4351-BCE5-E054FD08A07D}" srcOrd="1" destOrd="0" presId="urn:microsoft.com/office/officeart/2011/layout/RadialPictureList"/>
    <dgm:cxn modelId="{4C19CB81-349E-4B9A-B452-D1362B222184}" type="presParOf" srcId="{199E5B54-E53D-49B7-8913-8A85E129B6C4}" destId="{B7FD7691-444E-4183-BB02-02E6C02B989D}" srcOrd="2" destOrd="0" presId="urn:microsoft.com/office/officeart/2011/layout/RadialPictureList"/>
    <dgm:cxn modelId="{DF5286BB-BD4C-4DEA-A5F0-DE7A31CB741B}" type="presParOf" srcId="{199E5B54-E53D-49B7-8913-8A85E129B6C4}" destId="{BAABE066-C686-47CF-A3A8-774DB5F10D39}" srcOrd="3" destOrd="0" presId="urn:microsoft.com/office/officeart/2011/layout/RadialPictureList"/>
    <dgm:cxn modelId="{F165E706-94BE-4334-B961-280512FBAA71}" type="presParOf" srcId="{199E5B54-E53D-49B7-8913-8A85E129B6C4}" destId="{16418AF7-4439-4DA4-9736-35A548C60C72}" srcOrd="4" destOrd="0" presId="urn:microsoft.com/office/officeart/2011/layout/RadialPictureList"/>
    <dgm:cxn modelId="{9BF563D1-9A6A-49DB-AD7E-CA2B141A6445}" type="presParOf" srcId="{16418AF7-4439-4DA4-9736-35A548C60C72}" destId="{6E4FBBDE-7CA1-4088-A01D-EBCB55655253}" srcOrd="0" destOrd="0" presId="urn:microsoft.com/office/officeart/2011/layout/RadialPictureList"/>
    <dgm:cxn modelId="{A3D8E572-EEDD-4B9A-ADE9-9069629CFB76}" type="presParOf" srcId="{199E5B54-E53D-49B7-8913-8A85E129B6C4}" destId="{5F6A16CE-3591-4524-A302-C6FE9BA1CAE7}" srcOrd="5" destOrd="0" presId="urn:microsoft.com/office/officeart/2011/layout/RadialPictureList"/>
    <dgm:cxn modelId="{3471E9C4-358F-4B0E-B68F-136CA03658F3}" type="presParOf" srcId="{199E5B54-E53D-49B7-8913-8A85E129B6C4}" destId="{F905BF1D-ECE6-4601-B9D0-CB57AC6506DA}" srcOrd="6" destOrd="0" presId="urn:microsoft.com/office/officeart/2011/layout/RadialPictureList"/>
    <dgm:cxn modelId="{30774385-11CC-439E-BC41-7118F6924BD3}" type="presParOf" srcId="{F905BF1D-ECE6-4601-B9D0-CB57AC6506DA}" destId="{4617E968-21FA-41AE-A0B7-7EF7D9E8AD04}" srcOrd="0" destOrd="0" presId="urn:microsoft.com/office/officeart/2011/layout/RadialPictureList"/>
    <dgm:cxn modelId="{98D5D65B-4F87-48ED-9EF2-A7ECC658067B}" type="presParOf" srcId="{199E5B54-E53D-49B7-8913-8A85E129B6C4}" destId="{D75DDD17-B7ED-4BC9-BA53-A9DC7E07F84E}" srcOrd="7" destOrd="0" presId="urn:microsoft.com/office/officeart/2011/layout/RadialPictureList"/>
    <dgm:cxn modelId="{56EBC5FD-5BA1-4567-AC23-9D8F07B6967D}" type="presParOf" srcId="{199E5B54-E53D-49B7-8913-8A85E129B6C4}" destId="{FD0B18B3-E200-415B-84F5-468F3390324C}" srcOrd="8" destOrd="0" presId="urn:microsoft.com/office/officeart/2011/layout/RadialPictureList"/>
    <dgm:cxn modelId="{D64E330F-19B4-46FE-A39F-B1738F1AE937}" type="presParOf" srcId="{FD0B18B3-E200-415B-84F5-468F3390324C}" destId="{F7E695D3-F294-4C35-878E-1236E5E7249E}" srcOrd="0" destOrd="0" presId="urn:microsoft.com/office/officeart/2011/layout/RadialPictureList"/>
    <dgm:cxn modelId="{5D53707B-BCA2-4EFF-A794-03BF72A9E75B}" type="presParOf" srcId="{199E5B54-E53D-49B7-8913-8A85E129B6C4}" destId="{78B7C725-37B0-48D8-AE03-630858491A51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BC7A7-F2B5-47D7-BA35-8284DAD07D52}">
      <dsp:nvSpPr>
        <dsp:cNvPr id="0" name=""/>
        <dsp:cNvSpPr/>
      </dsp:nvSpPr>
      <dsp:spPr>
        <a:xfrm>
          <a:off x="0" y="753098"/>
          <a:ext cx="1743227" cy="1743071"/>
        </a:xfrm>
        <a:prstGeom prst="ellipse">
          <a:avLst/>
        </a:prstGeom>
        <a:noFill/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 err="1">
              <a:solidFill>
                <a:schemeClr val="tx1"/>
              </a:solidFill>
            </a:rPr>
            <a:t>Overview</a:t>
          </a:r>
          <a:endParaRPr lang="it-IT" sz="2700" kern="1200" dirty="0">
            <a:solidFill>
              <a:schemeClr val="tx1"/>
            </a:solidFill>
          </a:endParaRPr>
        </a:p>
      </dsp:txBody>
      <dsp:txXfrm>
        <a:off x="255290" y="1008365"/>
        <a:ext cx="1232647" cy="1232537"/>
      </dsp:txXfrm>
    </dsp:sp>
    <dsp:sp modelId="{72413793-2CF9-4351-BCE5-E054FD08A07D}">
      <dsp:nvSpPr>
        <dsp:cNvPr id="0" name=""/>
        <dsp:cNvSpPr/>
      </dsp:nvSpPr>
      <dsp:spPr>
        <a:xfrm>
          <a:off x="-234392" y="143165"/>
          <a:ext cx="3513581" cy="3662561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D7691-444E-4183-BB02-02E6C02B989D}">
      <dsp:nvSpPr>
        <dsp:cNvPr id="0" name=""/>
        <dsp:cNvSpPr/>
      </dsp:nvSpPr>
      <dsp:spPr>
        <a:xfrm>
          <a:off x="2153328" y="227908"/>
          <a:ext cx="509003" cy="47684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BE066-C686-47CF-A3A8-774DB5F10D39}">
      <dsp:nvSpPr>
        <dsp:cNvPr id="0" name=""/>
        <dsp:cNvSpPr/>
      </dsp:nvSpPr>
      <dsp:spPr>
        <a:xfrm>
          <a:off x="754458" y="0"/>
          <a:ext cx="6941414" cy="90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AU" sz="2000" kern="1200" dirty="0"/>
            <a:t>                                 </a:t>
          </a:r>
          <a:r>
            <a:rPr lang="en-AU" sz="1800" kern="1200" dirty="0"/>
            <a:t>Why should you be interested in Power Apps Canvas ?</a:t>
          </a:r>
          <a:endParaRPr lang="it-IT" sz="1800" kern="1200" dirty="0"/>
        </a:p>
      </dsp:txBody>
      <dsp:txXfrm>
        <a:off x="754458" y="0"/>
        <a:ext cx="6941414" cy="903992"/>
      </dsp:txXfrm>
    </dsp:sp>
    <dsp:sp modelId="{6E4FBBDE-7CA1-4088-A01D-EBCB55655253}">
      <dsp:nvSpPr>
        <dsp:cNvPr id="0" name=""/>
        <dsp:cNvSpPr/>
      </dsp:nvSpPr>
      <dsp:spPr>
        <a:xfrm flipV="1">
          <a:off x="2935273" y="1192490"/>
          <a:ext cx="324957" cy="287171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A16CE-3591-4524-A302-C6FE9BA1CAE7}">
      <dsp:nvSpPr>
        <dsp:cNvPr id="0" name=""/>
        <dsp:cNvSpPr/>
      </dsp:nvSpPr>
      <dsp:spPr>
        <a:xfrm>
          <a:off x="586812" y="839705"/>
          <a:ext cx="7343453" cy="1018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it-IT" sz="2400" kern="1200" dirty="0"/>
            <a:t>                                        </a:t>
          </a:r>
          <a:r>
            <a:rPr lang="it-IT" sz="1800" kern="1200" dirty="0" err="1"/>
            <a:t>What</a:t>
          </a:r>
          <a:r>
            <a:rPr lang="it-IT" sz="1800" kern="1200" dirty="0"/>
            <a:t> are custom </a:t>
          </a:r>
          <a:r>
            <a:rPr lang="it-IT" sz="1800" kern="1200" dirty="0" err="1"/>
            <a:t>connector</a:t>
          </a:r>
          <a:r>
            <a:rPr lang="it-IT" sz="1800" kern="1200" dirty="0"/>
            <a:t> and component library ?</a:t>
          </a:r>
        </a:p>
      </dsp:txBody>
      <dsp:txXfrm>
        <a:off x="586812" y="839705"/>
        <a:ext cx="7343453" cy="1018527"/>
      </dsp:txXfrm>
    </dsp:sp>
    <dsp:sp modelId="{4617E968-21FA-41AE-A0B7-7EF7D9E8AD04}">
      <dsp:nvSpPr>
        <dsp:cNvPr id="0" name=""/>
        <dsp:cNvSpPr/>
      </dsp:nvSpPr>
      <dsp:spPr>
        <a:xfrm>
          <a:off x="2960188" y="2443775"/>
          <a:ext cx="267961" cy="34206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tx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DDD17-B7ED-4BC9-BA53-A9DC7E07F84E}">
      <dsp:nvSpPr>
        <dsp:cNvPr id="0" name=""/>
        <dsp:cNvSpPr/>
      </dsp:nvSpPr>
      <dsp:spPr>
        <a:xfrm>
          <a:off x="711584" y="2163010"/>
          <a:ext cx="7093907" cy="90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it-IT" sz="2400" kern="1200" dirty="0"/>
            <a:t>                                      </a:t>
          </a:r>
          <a:r>
            <a:rPr lang="it-IT" sz="1800" kern="1200" dirty="0" err="1"/>
            <a:t>What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e</a:t>
          </a:r>
          <a:r>
            <a:rPr lang="en-CA" sz="1800" kern="1200" dirty="0" err="1"/>
            <a:t>nhanced</a:t>
          </a:r>
          <a:r>
            <a:rPr lang="en-CA" sz="1800" kern="1200" dirty="0"/>
            <a:t> component properties</a:t>
          </a:r>
          <a:r>
            <a:rPr lang="it-IT" sz="1800" kern="1200" dirty="0"/>
            <a:t>?</a:t>
          </a:r>
        </a:p>
      </dsp:txBody>
      <dsp:txXfrm>
        <a:off x="711584" y="2163010"/>
        <a:ext cx="7093907" cy="903992"/>
      </dsp:txXfrm>
    </dsp:sp>
    <dsp:sp modelId="{F7E695D3-F294-4C35-878E-1236E5E7249E}">
      <dsp:nvSpPr>
        <dsp:cNvPr id="0" name=""/>
        <dsp:cNvSpPr/>
      </dsp:nvSpPr>
      <dsp:spPr>
        <a:xfrm>
          <a:off x="2181401" y="3318071"/>
          <a:ext cx="452857" cy="393491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bg2">
              <a:lumMod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7C725-37B0-48D8-AE03-630858491A51}">
      <dsp:nvSpPr>
        <dsp:cNvPr id="0" name=""/>
        <dsp:cNvSpPr/>
      </dsp:nvSpPr>
      <dsp:spPr>
        <a:xfrm>
          <a:off x="2570424" y="3067002"/>
          <a:ext cx="2001504" cy="90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it-IT" sz="1800" kern="1200" dirty="0"/>
            <a:t>  Demo  </a:t>
          </a:r>
        </a:p>
      </dsp:txBody>
      <dsp:txXfrm>
        <a:off x="2570424" y="3067002"/>
        <a:ext cx="2001504" cy="903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5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8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3765-E3A9-F0BD-EA45-1B690780B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56D79-E948-26C9-4BC3-8ADDB5499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74229-B95D-653F-3A12-A9158B92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F7D2-3498-4D70-9C98-DBC10448C4FC}" type="datetimeFigureOut">
              <a:rPr lang="en-IE" smtClean="0"/>
              <a:t>24/02/2023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8675D-AD4B-650C-5374-74657E14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2F723-254A-040C-4113-88CAB0457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CF92-1F53-4818-A5FA-F624E5E3D85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900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  <p:sldLayoutId id="2147483708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0.png"/><Relationship Id="rId4" Type="http://schemas.openxmlformats.org/officeDocument/2006/relationships/image" Target="../media/image6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Global </a:t>
            </a:r>
            <a:br>
              <a:rPr lang="en-CA" dirty="0"/>
            </a:br>
            <a:r>
              <a:rPr lang="en-CA" dirty="0"/>
              <a:t>power platform </a:t>
            </a:r>
            <a:br>
              <a:rPr lang="en-CA" dirty="0"/>
            </a:br>
            <a:r>
              <a:rPr lang="en-CA" dirty="0"/>
              <a:t>bootcamp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24 February 2023, Milan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Enhanced component properties, a new way to work with Component Library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ED2E684-6598-FF3D-0660-3DA2E3BD0F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5989" y="4860563"/>
            <a:ext cx="6776935" cy="3979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Nicolò Ferranti</a:t>
            </a:r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219" y="279400"/>
            <a:ext cx="9725026" cy="747295"/>
          </a:xfrm>
        </p:spPr>
        <p:txBody>
          <a:bodyPr/>
          <a:lstStyle/>
          <a:p>
            <a:r>
              <a:rPr lang="en-AU" dirty="0"/>
              <a:t>Component library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0226E44-AFDF-5F04-883E-8C3E7F71CD79}"/>
              </a:ext>
            </a:extLst>
          </p:cNvPr>
          <p:cNvSpPr txBox="1">
            <a:spLocks/>
          </p:cNvSpPr>
          <p:nvPr/>
        </p:nvSpPr>
        <p:spPr>
          <a:xfrm>
            <a:off x="1543219" y="1224951"/>
            <a:ext cx="10135434" cy="1256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Using Component Library is the best way to archive components in one position and is strongly suggested when you work with a huge power apps canvas.</a:t>
            </a:r>
          </a:p>
          <a:p>
            <a:pPr algn="l"/>
            <a:r>
              <a:rPr lang="en-US" sz="1800" dirty="0"/>
              <a:t>Component allows you to create custom controller which may be used in one or more apps. You can define input and output property for your component.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823DF9-B317-CE58-5531-E81CB1CDAD50}"/>
              </a:ext>
            </a:extLst>
          </p:cNvPr>
          <p:cNvSpPr/>
          <p:nvPr/>
        </p:nvSpPr>
        <p:spPr>
          <a:xfrm>
            <a:off x="4801828" y="3722275"/>
            <a:ext cx="897856" cy="12019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DAD92C-E7C9-A755-8FEF-0BC9D56962A2}"/>
              </a:ext>
            </a:extLst>
          </p:cNvPr>
          <p:cNvSpPr/>
          <p:nvPr/>
        </p:nvSpPr>
        <p:spPr>
          <a:xfrm>
            <a:off x="3840919" y="3105625"/>
            <a:ext cx="5614858" cy="21293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D8FC22-AAD0-0857-CB8D-1648B48117FE}"/>
              </a:ext>
            </a:extLst>
          </p:cNvPr>
          <p:cNvSpPr/>
          <p:nvPr/>
        </p:nvSpPr>
        <p:spPr>
          <a:xfrm>
            <a:off x="4987145" y="4571655"/>
            <a:ext cx="527222" cy="136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3"/>
                </a:solidFill>
              </a:rPr>
              <a:t>20% off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8B5E92-C364-8703-B47E-17AD3006492F}"/>
              </a:ext>
            </a:extLst>
          </p:cNvPr>
          <p:cNvSpPr txBox="1"/>
          <p:nvPr/>
        </p:nvSpPr>
        <p:spPr>
          <a:xfrm>
            <a:off x="6038406" y="4932017"/>
            <a:ext cx="114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Component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8AB8C-DEE9-51AF-D37E-73350CFC3BB5}"/>
              </a:ext>
            </a:extLst>
          </p:cNvPr>
          <p:cNvSpPr txBox="1"/>
          <p:nvPr/>
        </p:nvSpPr>
        <p:spPr>
          <a:xfrm>
            <a:off x="4867731" y="3856687"/>
            <a:ext cx="831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Product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231F74-0F39-3F88-0B02-B629062B539E}"/>
              </a:ext>
            </a:extLst>
          </p:cNvPr>
          <p:cNvSpPr txBox="1"/>
          <p:nvPr/>
        </p:nvSpPr>
        <p:spPr>
          <a:xfrm>
            <a:off x="4930067" y="4174041"/>
            <a:ext cx="68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price €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7F2BF32-C719-0F39-B8BD-BE61202BA717}"/>
              </a:ext>
            </a:extLst>
          </p:cNvPr>
          <p:cNvSpPr/>
          <p:nvPr/>
        </p:nvSpPr>
        <p:spPr>
          <a:xfrm>
            <a:off x="5885001" y="3746820"/>
            <a:ext cx="897856" cy="12019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D6AA02-657C-B552-D268-2D5DE8EC0831}"/>
              </a:ext>
            </a:extLst>
          </p:cNvPr>
          <p:cNvSpPr/>
          <p:nvPr/>
        </p:nvSpPr>
        <p:spPr>
          <a:xfrm>
            <a:off x="6070318" y="4596200"/>
            <a:ext cx="527222" cy="1367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3"/>
                </a:solidFill>
              </a:rPr>
              <a:t>20% off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12531C1-72AF-B682-6800-DEDFBFD2567B}"/>
              </a:ext>
            </a:extLst>
          </p:cNvPr>
          <p:cNvSpPr/>
          <p:nvPr/>
        </p:nvSpPr>
        <p:spPr>
          <a:xfrm>
            <a:off x="6967348" y="3746820"/>
            <a:ext cx="897856" cy="12019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8F2A7C-A0FE-7A06-5ABA-67F8ACAD27C4}"/>
              </a:ext>
            </a:extLst>
          </p:cNvPr>
          <p:cNvSpPr/>
          <p:nvPr/>
        </p:nvSpPr>
        <p:spPr>
          <a:xfrm>
            <a:off x="7152665" y="4596200"/>
            <a:ext cx="527222" cy="1367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3"/>
                </a:solidFill>
              </a:rPr>
              <a:t>20% off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626E531-7EDD-0017-4D59-DC0AFD8D0F7A}"/>
              </a:ext>
            </a:extLst>
          </p:cNvPr>
          <p:cNvSpPr/>
          <p:nvPr/>
        </p:nvSpPr>
        <p:spPr>
          <a:xfrm>
            <a:off x="8148920" y="3728031"/>
            <a:ext cx="897856" cy="12019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F68DD0-59F7-6877-5F57-535EABDFFBD0}"/>
              </a:ext>
            </a:extLst>
          </p:cNvPr>
          <p:cNvSpPr/>
          <p:nvPr/>
        </p:nvSpPr>
        <p:spPr>
          <a:xfrm>
            <a:off x="8332223" y="4571655"/>
            <a:ext cx="527222" cy="141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3"/>
                </a:solidFill>
              </a:rPr>
              <a:t>20% off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8928E9-D6D0-C92C-1D35-94B649149362}"/>
              </a:ext>
            </a:extLst>
          </p:cNvPr>
          <p:cNvSpPr txBox="1"/>
          <p:nvPr/>
        </p:nvSpPr>
        <p:spPr>
          <a:xfrm>
            <a:off x="6003411" y="4183570"/>
            <a:ext cx="68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price €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110E9C-FD01-0C26-AB10-A5ABCE0EF3E6}"/>
              </a:ext>
            </a:extLst>
          </p:cNvPr>
          <p:cNvSpPr txBox="1"/>
          <p:nvPr/>
        </p:nvSpPr>
        <p:spPr>
          <a:xfrm>
            <a:off x="7116816" y="4155605"/>
            <a:ext cx="68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price €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BE7237-3B51-4802-1B75-C0C34EE5434B}"/>
              </a:ext>
            </a:extLst>
          </p:cNvPr>
          <p:cNvSpPr txBox="1"/>
          <p:nvPr/>
        </p:nvSpPr>
        <p:spPr>
          <a:xfrm>
            <a:off x="8331595" y="4113900"/>
            <a:ext cx="68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price 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F0B84B-DBE0-9BE6-7C40-569BF0005C92}"/>
              </a:ext>
            </a:extLst>
          </p:cNvPr>
          <p:cNvSpPr txBox="1"/>
          <p:nvPr/>
        </p:nvSpPr>
        <p:spPr>
          <a:xfrm>
            <a:off x="5911829" y="3854326"/>
            <a:ext cx="831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Product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6B3790-12DE-E4E3-1B61-575FD9600201}"/>
              </a:ext>
            </a:extLst>
          </p:cNvPr>
          <p:cNvSpPr txBox="1"/>
          <p:nvPr/>
        </p:nvSpPr>
        <p:spPr>
          <a:xfrm>
            <a:off x="7033251" y="3854326"/>
            <a:ext cx="831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Product 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EA16884-4354-F464-A7B7-67A59455989E}"/>
              </a:ext>
            </a:extLst>
          </p:cNvPr>
          <p:cNvSpPr txBox="1"/>
          <p:nvPr/>
        </p:nvSpPr>
        <p:spPr>
          <a:xfrm>
            <a:off x="8189406" y="3828405"/>
            <a:ext cx="831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Product N</a:t>
            </a:r>
          </a:p>
        </p:txBody>
      </p:sp>
      <p:pic>
        <p:nvPicPr>
          <p:cNvPr id="93" name="Online Image Placeholder 56" descr="Database outline">
            <a:extLst>
              <a:ext uri="{FF2B5EF4-FFF2-40B4-BE49-F238E27FC236}">
                <a16:creationId xmlns:a16="http://schemas.microsoft.com/office/drawing/2014/main" id="{BBF1EDBE-7773-641F-56A1-D341892E2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55561" y="3890859"/>
            <a:ext cx="633666" cy="6336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1998381-E0CB-5314-265A-323AD17CCEEC}"/>
              </a:ext>
            </a:extLst>
          </p:cNvPr>
          <p:cNvSpPr txBox="1"/>
          <p:nvPr/>
        </p:nvSpPr>
        <p:spPr>
          <a:xfrm>
            <a:off x="2956324" y="3767323"/>
            <a:ext cx="633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store</a:t>
            </a:r>
          </a:p>
        </p:txBody>
      </p:sp>
      <p:sp>
        <p:nvSpPr>
          <p:cNvPr id="98" name="Arrow: Up-Down 97">
            <a:extLst>
              <a:ext uri="{FF2B5EF4-FFF2-40B4-BE49-F238E27FC236}">
                <a16:creationId xmlns:a16="http://schemas.microsoft.com/office/drawing/2014/main" id="{1692FDED-BAC3-3533-2F08-8D6B79FD7C6A}"/>
              </a:ext>
            </a:extLst>
          </p:cNvPr>
          <p:cNvSpPr/>
          <p:nvPr/>
        </p:nvSpPr>
        <p:spPr>
          <a:xfrm>
            <a:off x="6655383" y="2962829"/>
            <a:ext cx="96842" cy="2686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378BCD1-7EE6-A8C7-4C9C-A0F1A6DB4A33}"/>
              </a:ext>
            </a:extLst>
          </p:cNvPr>
          <p:cNvSpPr txBox="1"/>
          <p:nvPr/>
        </p:nvSpPr>
        <p:spPr>
          <a:xfrm>
            <a:off x="3803419" y="3540692"/>
            <a:ext cx="967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OnReset</a:t>
            </a:r>
            <a:r>
              <a:rPr lang="en-US" sz="1400" dirty="0"/>
              <a:t> property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56F2829-315E-DCF8-7F37-B2F01EF74071}"/>
              </a:ext>
            </a:extLst>
          </p:cNvPr>
          <p:cNvSpPr txBox="1"/>
          <p:nvPr/>
        </p:nvSpPr>
        <p:spPr>
          <a:xfrm>
            <a:off x="9235617" y="3948823"/>
            <a:ext cx="124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PUT Product</a:t>
            </a:r>
          </a:p>
        </p:txBody>
      </p:sp>
      <p:sp>
        <p:nvSpPr>
          <p:cNvPr id="103" name="Rectangle: Single Corner Rounded 102">
            <a:extLst>
              <a:ext uri="{FF2B5EF4-FFF2-40B4-BE49-F238E27FC236}">
                <a16:creationId xmlns:a16="http://schemas.microsoft.com/office/drawing/2014/main" id="{4C756703-DB5F-AB0B-DA65-7C5172BDC1C1}"/>
              </a:ext>
            </a:extLst>
          </p:cNvPr>
          <p:cNvSpPr/>
          <p:nvPr/>
        </p:nvSpPr>
        <p:spPr>
          <a:xfrm>
            <a:off x="5156197" y="3269859"/>
            <a:ext cx="3164043" cy="25416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Connector</a:t>
            </a:r>
          </a:p>
        </p:txBody>
      </p:sp>
      <p:sp>
        <p:nvSpPr>
          <p:cNvPr id="104" name="Rectangle: Single Corner Rounded 103">
            <a:extLst>
              <a:ext uri="{FF2B5EF4-FFF2-40B4-BE49-F238E27FC236}">
                <a16:creationId xmlns:a16="http://schemas.microsoft.com/office/drawing/2014/main" id="{BF318105-1F6D-D652-8F6A-A16598D424ED}"/>
              </a:ext>
            </a:extLst>
          </p:cNvPr>
          <p:cNvSpPr/>
          <p:nvPr/>
        </p:nvSpPr>
        <p:spPr>
          <a:xfrm>
            <a:off x="5121782" y="2679172"/>
            <a:ext cx="3164043" cy="25416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AB222DE-FCB6-FBA2-DA0C-77436AD0D3DE}"/>
              </a:ext>
            </a:extLst>
          </p:cNvPr>
          <p:cNvSpPr txBox="1"/>
          <p:nvPr/>
        </p:nvSpPr>
        <p:spPr>
          <a:xfrm>
            <a:off x="3915811" y="3137451"/>
            <a:ext cx="133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GET List Product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470DE76-B199-13E4-65C9-8BA186A22CBE}"/>
              </a:ext>
            </a:extLst>
          </p:cNvPr>
          <p:cNvCxnSpPr>
            <a:cxnSpLocks/>
            <a:stCxn id="71" idx="3"/>
            <a:endCxn id="103" idx="3"/>
          </p:cNvCxnSpPr>
          <p:nvPr/>
        </p:nvCxnSpPr>
        <p:spPr>
          <a:xfrm flipH="1" flipV="1">
            <a:off x="8320240" y="3396939"/>
            <a:ext cx="539205" cy="1245649"/>
          </a:xfrm>
          <a:prstGeom prst="bentConnector3">
            <a:avLst>
              <a:gd name="adj1" fmla="val -8008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FBA9CF0-332F-F342-1D2D-122F8EE08E24}"/>
              </a:ext>
            </a:extLst>
          </p:cNvPr>
          <p:cNvCxnSpPr>
            <a:cxnSpLocks/>
            <a:endCxn id="103" idx="1"/>
          </p:cNvCxnSpPr>
          <p:nvPr/>
        </p:nvCxnSpPr>
        <p:spPr>
          <a:xfrm rot="5400000" flipH="1" flipV="1">
            <a:off x="4624570" y="3082440"/>
            <a:ext cx="217128" cy="84612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A9076E-D4D1-520F-C203-DECDD7744409}"/>
              </a:ext>
            </a:extLst>
          </p:cNvPr>
          <p:cNvSpPr/>
          <p:nvPr/>
        </p:nvSpPr>
        <p:spPr>
          <a:xfrm>
            <a:off x="1312426" y="3105625"/>
            <a:ext cx="2215601" cy="2129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Single Corner Rounded 19">
            <a:extLst>
              <a:ext uri="{FF2B5EF4-FFF2-40B4-BE49-F238E27FC236}">
                <a16:creationId xmlns:a16="http://schemas.microsoft.com/office/drawing/2014/main" id="{7C9DDC25-0BBD-813B-39F7-FBC8387A1E8D}"/>
              </a:ext>
            </a:extLst>
          </p:cNvPr>
          <p:cNvSpPr/>
          <p:nvPr/>
        </p:nvSpPr>
        <p:spPr>
          <a:xfrm>
            <a:off x="1363204" y="3325945"/>
            <a:ext cx="2122337" cy="25416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Connector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DACF01-3E35-FF87-D38A-A991A776CDEB}"/>
              </a:ext>
            </a:extLst>
          </p:cNvPr>
          <p:cNvSpPr txBox="1"/>
          <p:nvPr/>
        </p:nvSpPr>
        <p:spPr>
          <a:xfrm>
            <a:off x="1297167" y="4896386"/>
            <a:ext cx="114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Main App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388353F-0F79-7026-E7E6-F58537CD01A0}"/>
              </a:ext>
            </a:extLst>
          </p:cNvPr>
          <p:cNvSpPr/>
          <p:nvPr/>
        </p:nvSpPr>
        <p:spPr>
          <a:xfrm>
            <a:off x="1388094" y="4129762"/>
            <a:ext cx="963208" cy="253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callback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3EC509D-5CDE-6418-56A3-6548529CBD5E}"/>
              </a:ext>
            </a:extLst>
          </p:cNvPr>
          <p:cNvCxnSpPr>
            <a:cxnSpLocks/>
            <a:stCxn id="29" idx="1"/>
            <a:endCxn id="33" idx="2"/>
          </p:cNvCxnSpPr>
          <p:nvPr/>
        </p:nvCxnSpPr>
        <p:spPr>
          <a:xfrm rot="10800000">
            <a:off x="1869699" y="4383439"/>
            <a:ext cx="3117447" cy="2565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B73BA9-B827-6F7F-A7C0-7287B414D6B2}"/>
              </a:ext>
            </a:extLst>
          </p:cNvPr>
          <p:cNvSpPr txBox="1"/>
          <p:nvPr/>
        </p:nvSpPr>
        <p:spPr>
          <a:xfrm>
            <a:off x="3855023" y="3983556"/>
            <a:ext cx="78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property</a:t>
            </a:r>
          </a:p>
        </p:txBody>
      </p:sp>
      <p:sp>
        <p:nvSpPr>
          <p:cNvPr id="43" name="Arrow: Left-Up 42">
            <a:extLst>
              <a:ext uri="{FF2B5EF4-FFF2-40B4-BE49-F238E27FC236}">
                <a16:creationId xmlns:a16="http://schemas.microsoft.com/office/drawing/2014/main" id="{1AC818BA-3C6E-E832-456A-BDA28DD40BFF}"/>
              </a:ext>
            </a:extLst>
          </p:cNvPr>
          <p:cNvSpPr/>
          <p:nvPr/>
        </p:nvSpPr>
        <p:spPr>
          <a:xfrm rot="10800000">
            <a:off x="2257348" y="2792849"/>
            <a:ext cx="2725208" cy="514253"/>
          </a:xfrm>
          <a:prstGeom prst="leftUpArrow">
            <a:avLst>
              <a:gd name="adj1" fmla="val 9655"/>
              <a:gd name="adj2" fmla="val 10079"/>
              <a:gd name="adj3" fmla="val 10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FE7354-222E-C543-8240-191D93C6B16D}"/>
              </a:ext>
            </a:extLst>
          </p:cNvPr>
          <p:cNvCxnSpPr>
            <a:cxnSpLocks/>
          </p:cNvCxnSpPr>
          <p:nvPr/>
        </p:nvCxnSpPr>
        <p:spPr>
          <a:xfrm flipV="1">
            <a:off x="2872394" y="3611335"/>
            <a:ext cx="0" cy="3107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ightning Bolt 57">
            <a:extLst>
              <a:ext uri="{FF2B5EF4-FFF2-40B4-BE49-F238E27FC236}">
                <a16:creationId xmlns:a16="http://schemas.microsoft.com/office/drawing/2014/main" id="{17B25901-F0BE-EBB4-B198-3B8D8606D605}"/>
              </a:ext>
            </a:extLst>
          </p:cNvPr>
          <p:cNvSpPr/>
          <p:nvPr/>
        </p:nvSpPr>
        <p:spPr>
          <a:xfrm>
            <a:off x="3581250" y="4539696"/>
            <a:ext cx="206447" cy="30000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441F4F-C0F6-99FC-88E7-1130509B12A9}"/>
              </a:ext>
            </a:extLst>
          </p:cNvPr>
          <p:cNvSpPr txBox="1"/>
          <p:nvPr/>
        </p:nvSpPr>
        <p:spPr>
          <a:xfrm>
            <a:off x="3449261" y="4788890"/>
            <a:ext cx="633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Event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0730774-01CE-8646-0E3D-3F076AF28779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1869697" y="3625210"/>
            <a:ext cx="1" cy="504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3F2EFFAA-EA3E-10FB-C0B7-4448174854C9}"/>
              </a:ext>
            </a:extLst>
          </p:cNvPr>
          <p:cNvSpPr/>
          <p:nvPr/>
        </p:nvSpPr>
        <p:spPr>
          <a:xfrm>
            <a:off x="7904570" y="43094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D9C7B73-5957-5429-8BAF-27052CFCA35F}"/>
              </a:ext>
            </a:extLst>
          </p:cNvPr>
          <p:cNvSpPr/>
          <p:nvPr/>
        </p:nvSpPr>
        <p:spPr>
          <a:xfrm>
            <a:off x="7979448" y="43094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4C0F92A-880B-E8E9-2A64-2C46D10EB01A}"/>
              </a:ext>
            </a:extLst>
          </p:cNvPr>
          <p:cNvSpPr/>
          <p:nvPr/>
        </p:nvSpPr>
        <p:spPr>
          <a:xfrm>
            <a:off x="8054727" y="43094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FBD9261-B81A-6FBE-ABA8-0BEC0915D650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3070203" y="4245166"/>
            <a:ext cx="784820" cy="1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7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8" grpId="0" animBg="1"/>
      <p:bldP spid="98" grpId="1" animBg="1"/>
      <p:bldP spid="101" grpId="0"/>
      <p:bldP spid="101" grpId="1"/>
      <p:bldP spid="102" grpId="0"/>
      <p:bldP spid="102" grpId="1"/>
      <p:bldP spid="103" grpId="0" animBg="1"/>
      <p:bldP spid="103" grpId="1" animBg="1"/>
      <p:bldP spid="104" grpId="0" animBg="1"/>
      <p:bldP spid="105" grpId="0"/>
      <p:bldP spid="105" grpId="1"/>
      <p:bldP spid="19" grpId="0" animBg="1"/>
      <p:bldP spid="20" grpId="0" animBg="1"/>
      <p:bldP spid="22" grpId="0"/>
      <p:bldP spid="33" grpId="0" animBg="1"/>
      <p:bldP spid="37" grpId="0"/>
      <p:bldP spid="43" grpId="0" animBg="1"/>
      <p:bldP spid="58" grpId="0" animBg="1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1" y="279400"/>
            <a:ext cx="7572618" cy="625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Enanched</a:t>
            </a:r>
            <a:r>
              <a:rPr lang="en-US" dirty="0"/>
              <a:t> component Property</a:t>
            </a:r>
          </a:p>
        </p:txBody>
      </p:sp>
      <p:sp>
        <p:nvSpPr>
          <p:cNvPr id="14" name="Slide Number Placeholder 37">
            <a:extLst>
              <a:ext uri="{FF2B5EF4-FFF2-40B4-BE49-F238E27FC236}">
                <a16:creationId xmlns:a16="http://schemas.microsoft.com/office/drawing/2014/main" id="{EF4EC1C6-4227-4BFD-B5D4-1ECDC0D1011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7C28F-5496-BC13-5939-B1A37E02E011}"/>
              </a:ext>
            </a:extLst>
          </p:cNvPr>
          <p:cNvSpPr txBox="1"/>
          <p:nvPr/>
        </p:nvSpPr>
        <p:spPr>
          <a:xfrm>
            <a:off x="393031" y="1338677"/>
            <a:ext cx="7668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You can fire a custom event from the component to the main app using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behavior property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 Also, you can pass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parameters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for a property evaluation.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Previously, y</a:t>
            </a:r>
            <a:r>
              <a:rPr lang="en-US" dirty="0">
                <a:solidFill>
                  <a:srgbClr val="333333"/>
                </a:solidFill>
              </a:rPr>
              <a:t>ou could get the same result using </a:t>
            </a:r>
            <a:r>
              <a:rPr lang="en-US" b="1" dirty="0">
                <a:solidFill>
                  <a:schemeClr val="accent3"/>
                </a:solidFill>
              </a:rPr>
              <a:t>Toggle</a:t>
            </a:r>
            <a:r>
              <a:rPr lang="en-US" b="1" dirty="0">
                <a:solidFill>
                  <a:srgbClr val="333333"/>
                </a:solidFill>
              </a:rPr>
              <a:t> </a:t>
            </a:r>
            <a:r>
              <a:rPr lang="en-US" dirty="0">
                <a:solidFill>
                  <a:srgbClr val="333333"/>
                </a:solidFill>
              </a:rPr>
              <a:t>control or </a:t>
            </a:r>
            <a:r>
              <a:rPr lang="en-US" b="1" i="0" dirty="0" err="1">
                <a:solidFill>
                  <a:schemeClr val="accent3"/>
                </a:solidFill>
                <a:effectLst/>
              </a:rPr>
              <a:t>OnReset</a:t>
            </a:r>
            <a:r>
              <a:rPr lang="en-US" b="1" i="0" dirty="0">
                <a:solidFill>
                  <a:schemeClr val="accent3"/>
                </a:solidFill>
                <a:effectLst/>
              </a:rPr>
              <a:t> property</a:t>
            </a:r>
            <a:r>
              <a:rPr lang="en-US" dirty="0">
                <a:solidFill>
                  <a:srgbClr val="333333"/>
                </a:solidFill>
              </a:rPr>
              <a:t>.</a:t>
            </a:r>
          </a:p>
          <a:p>
            <a:r>
              <a:rPr lang="en-US" dirty="0">
                <a:solidFill>
                  <a:srgbClr val="333333"/>
                </a:solidFill>
              </a:rPr>
              <a:t>Both of them were complicated to manage. </a:t>
            </a:r>
            <a:endParaRPr lang="en-US" dirty="0"/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58E8BEAD-3212-D715-6AE2-47D82CC12EAE}"/>
              </a:ext>
            </a:extLst>
          </p:cNvPr>
          <p:cNvSpPr txBox="1">
            <a:spLocks/>
          </p:cNvSpPr>
          <p:nvPr/>
        </p:nvSpPr>
        <p:spPr>
          <a:xfrm>
            <a:off x="393031" y="3156324"/>
            <a:ext cx="3200400" cy="337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is it useful ?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B8EFEE55-0920-615F-A7B7-A5AF281E0567}"/>
              </a:ext>
            </a:extLst>
          </p:cNvPr>
          <p:cNvSpPr txBox="1">
            <a:spLocks/>
          </p:cNvSpPr>
          <p:nvPr/>
        </p:nvSpPr>
        <p:spPr>
          <a:xfrm>
            <a:off x="393031" y="3644800"/>
            <a:ext cx="7058525" cy="14908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dirty="0">
                <a:solidFill>
                  <a:srgbClr val="464646"/>
                </a:solidFill>
              </a:rPr>
              <a:t>Optimize connector’s request</a:t>
            </a:r>
          </a:p>
          <a:p>
            <a:pPr marL="285750" indent="-285750"/>
            <a:r>
              <a:rPr lang="en-US" sz="1800" dirty="0">
                <a:solidFill>
                  <a:srgbClr val="464646"/>
                </a:solidFill>
              </a:rPr>
              <a:t>Exchange of information between the component and main app is easier </a:t>
            </a:r>
          </a:p>
          <a:p>
            <a:pPr marL="285750" indent="-285750"/>
            <a:r>
              <a:rPr lang="en-US" sz="1800" dirty="0">
                <a:solidFill>
                  <a:srgbClr val="464646"/>
                </a:solidFill>
              </a:rPr>
              <a:t>Data centralization</a:t>
            </a:r>
          </a:p>
          <a:p>
            <a:pPr marL="285750" indent="-285750"/>
            <a:r>
              <a:rPr lang="en-US" sz="1800" dirty="0">
                <a:solidFill>
                  <a:srgbClr val="464646"/>
                </a:solidFill>
              </a:rPr>
              <a:t>Develop better components</a:t>
            </a:r>
          </a:p>
          <a:p>
            <a:endParaRPr lang="en-US" sz="160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032" y="2433844"/>
            <a:ext cx="5099392" cy="995156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7566" y="1487615"/>
            <a:ext cx="6400800" cy="516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70E3D-5CA5-3E73-898F-BE228DF3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49" y="2622376"/>
            <a:ext cx="948248" cy="117971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74DF30D1-6080-4D03-CE9C-2992DBFB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274" y="5122977"/>
            <a:ext cx="599198" cy="5861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2BE84D-550D-39C7-74C9-E411929CC993}"/>
              </a:ext>
            </a:extLst>
          </p:cNvPr>
          <p:cNvSpPr txBox="1">
            <a:spLocks/>
          </p:cNvSpPr>
          <p:nvPr/>
        </p:nvSpPr>
        <p:spPr>
          <a:xfrm>
            <a:off x="5518607" y="5208221"/>
            <a:ext cx="6272440" cy="5162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Oswald Light" panose="00000400000000000000" pitchFamily="2" charset="0"/>
              </a:rPr>
              <a:t>nicoloferranti.net/enhanced-component-properties/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927F05-E6C4-A3CE-E554-05BE73463D06}"/>
              </a:ext>
            </a:extLst>
          </p:cNvPr>
          <p:cNvSpPr txBox="1">
            <a:spLocks/>
          </p:cNvSpPr>
          <p:nvPr/>
        </p:nvSpPr>
        <p:spPr>
          <a:xfrm>
            <a:off x="5518607" y="2813495"/>
            <a:ext cx="6272440" cy="859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i="0" dirty="0">
                <a:solidFill>
                  <a:srgbClr val="0F1111"/>
                </a:solidFill>
                <a:effectLst/>
                <a:latin typeface="Oswald Light" panose="00000400000000000000" pitchFamily="2" charset="0"/>
              </a:rPr>
              <a:t>Mastering Minimal APIs in ASP.NET Core: Build, test, and prototype web APIs quickly using .NET and C# - Andrea </a:t>
            </a:r>
            <a:r>
              <a:rPr lang="en-US" sz="1400" i="0" dirty="0" err="1">
                <a:solidFill>
                  <a:srgbClr val="0F1111"/>
                </a:solidFill>
                <a:effectLst/>
                <a:latin typeface="Oswald Light" panose="00000400000000000000" pitchFamily="2" charset="0"/>
              </a:rPr>
              <a:t>Tosato</a:t>
            </a:r>
            <a:r>
              <a:rPr lang="en-US" sz="1400" i="0" dirty="0">
                <a:solidFill>
                  <a:srgbClr val="0F1111"/>
                </a:solidFill>
                <a:effectLst/>
                <a:latin typeface="Oswald Light" panose="00000400000000000000" pitchFamily="2" charset="0"/>
              </a:rPr>
              <a:t>, Marco Minerva, Emanuele </a:t>
            </a:r>
            <a:r>
              <a:rPr lang="en-US" sz="1400" i="0" dirty="0" err="1">
                <a:solidFill>
                  <a:srgbClr val="0F1111"/>
                </a:solidFill>
                <a:effectLst/>
                <a:latin typeface="Oswald Light" panose="00000400000000000000" pitchFamily="2" charset="0"/>
              </a:rPr>
              <a:t>Bartolesi</a:t>
            </a:r>
            <a:endParaRPr lang="en-US" sz="1400" i="0" dirty="0">
              <a:solidFill>
                <a:srgbClr val="0F1111"/>
              </a:solidFill>
              <a:effectLst/>
              <a:latin typeface="Oswald Light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87FB8-E9B5-8E5F-1E65-87C43110FB28}"/>
              </a:ext>
            </a:extLst>
          </p:cNvPr>
          <p:cNvSpPr txBox="1"/>
          <p:nvPr/>
        </p:nvSpPr>
        <p:spPr>
          <a:xfrm>
            <a:off x="5518607" y="2033594"/>
            <a:ext cx="5429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powerapps.microsoft.com/en-us/blog/enhanced-component-properties/</a:t>
            </a:r>
          </a:p>
        </p:txBody>
      </p:sp>
      <p:pic>
        <p:nvPicPr>
          <p:cNvPr id="16" name="Picture 15" descr="A picture containing text, businesscard, case, accessory&#10;&#10;Description automatically generated">
            <a:extLst>
              <a:ext uri="{FF2B5EF4-FFF2-40B4-BE49-F238E27FC236}">
                <a16:creationId xmlns:a16="http://schemas.microsoft.com/office/drawing/2014/main" id="{D916F6F6-DB41-679E-E0D2-709D2690B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81" y="2003872"/>
            <a:ext cx="461229" cy="4612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FEF9C8-BA45-C505-9336-18FE634CD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508" y="3923329"/>
            <a:ext cx="1021489" cy="1078405"/>
          </a:xfrm>
          <a:prstGeom prst="rect">
            <a:avLst/>
          </a:prstGeom>
          <a:noFill/>
          <a:ln w="15875">
            <a:solidFill>
              <a:schemeClr val="bg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635852-7B05-CA0A-C4D4-29E7D02FE6CC}"/>
              </a:ext>
            </a:extLst>
          </p:cNvPr>
          <p:cNvSpPr txBox="1"/>
          <p:nvPr/>
        </p:nvSpPr>
        <p:spPr>
          <a:xfrm>
            <a:off x="5583652" y="4162309"/>
            <a:ext cx="614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pahandsonlab.blob.core.windows.net/documents/PowerApps%20canvas%20app%20coding%20standards%20and%20guidelines.pdf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6761018" y="4847060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A2070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https://aka.ms/gppb23mifeedback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AA2070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/>
                <a:ea typeface="+mj-ea"/>
                <a:cs typeface="+mj-cs"/>
              </a:rPr>
              <a:t>Please fill out the survey! 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swald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5C879-CDF1-F7F0-E9B4-565079B0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33" y="490441"/>
            <a:ext cx="4005798" cy="40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22" y="745332"/>
            <a:ext cx="5378450" cy="901862"/>
          </a:xfrm>
        </p:spPr>
        <p:txBody>
          <a:bodyPr/>
          <a:lstStyle/>
          <a:p>
            <a:r>
              <a:rPr lang="en-CA" dirty="0"/>
              <a:t>Nicolò Ferranti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722" y="1924180"/>
            <a:ext cx="5378450" cy="1006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dirty="0"/>
              <a:t>Consultant Modern Workplace @Avanade Italy</a:t>
            </a:r>
          </a:p>
        </p:txBody>
      </p:sp>
      <p:pic>
        <p:nvPicPr>
          <p:cNvPr id="13" name="Picture 12" descr="A picture containing person, person, indoor, staring&#10;&#10;Description automatically generated">
            <a:extLst>
              <a:ext uri="{FF2B5EF4-FFF2-40B4-BE49-F238E27FC236}">
                <a16:creationId xmlns:a16="http://schemas.microsoft.com/office/drawing/2014/main" id="{AD213689-0C49-0C97-871F-3C88C0A0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770" y="1215313"/>
            <a:ext cx="2050926" cy="46330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6843B9F-8733-DEA2-F5CD-D9FD1E881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015" y="3208112"/>
            <a:ext cx="391761" cy="40439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ED0442E-14A7-65A5-8C79-B979D0827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015" y="3819680"/>
            <a:ext cx="325272" cy="37174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BC12F4-99A3-3057-1EE8-34B6D74B6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015" y="4398590"/>
            <a:ext cx="404399" cy="404399"/>
          </a:xfrm>
          <a:prstGeom prst="rect">
            <a:avLst/>
          </a:prstGeom>
        </p:spPr>
      </p:pic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AE52F0A-9492-6D31-9B05-B93A2D3E9725}"/>
              </a:ext>
            </a:extLst>
          </p:cNvPr>
          <p:cNvSpPr txBox="1">
            <a:spLocks/>
          </p:cNvSpPr>
          <p:nvPr/>
        </p:nvSpPr>
        <p:spPr>
          <a:xfrm>
            <a:off x="1305491" y="3302647"/>
            <a:ext cx="5104735" cy="37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N1C0-95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3C96CED6-7C8A-1D4D-A836-DB21DC55B69A}"/>
              </a:ext>
            </a:extLst>
          </p:cNvPr>
          <p:cNvSpPr txBox="1">
            <a:spLocks/>
          </p:cNvSpPr>
          <p:nvPr/>
        </p:nvSpPr>
        <p:spPr>
          <a:xfrm>
            <a:off x="1200414" y="4398590"/>
            <a:ext cx="5378450" cy="46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nicoloferranti.net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AE95FF27-5216-80D0-CD8D-2FDE1018CF74}"/>
              </a:ext>
            </a:extLst>
          </p:cNvPr>
          <p:cNvSpPr txBox="1">
            <a:spLocks/>
          </p:cNvSpPr>
          <p:nvPr/>
        </p:nvSpPr>
        <p:spPr>
          <a:xfrm>
            <a:off x="1187776" y="3873882"/>
            <a:ext cx="5378450" cy="35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likendin.com/in/</a:t>
            </a:r>
            <a:r>
              <a:rPr lang="en-CA" dirty="0" err="1"/>
              <a:t>nicolòferranti</a:t>
            </a:r>
            <a:endParaRPr lang="en-CA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7F87FB37-DFF1-2A9B-6FE3-2B1D9FBED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249" y="5042816"/>
            <a:ext cx="325273" cy="371741"/>
          </a:xfrm>
          <a:prstGeom prst="rect">
            <a:avLst/>
          </a:prstGeom>
        </p:spPr>
      </p:pic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350B137-E2BF-D1AB-A3B5-E585310C6B9C}"/>
              </a:ext>
            </a:extLst>
          </p:cNvPr>
          <p:cNvSpPr txBox="1">
            <a:spLocks/>
          </p:cNvSpPr>
          <p:nvPr/>
        </p:nvSpPr>
        <p:spPr>
          <a:xfrm>
            <a:off x="1200414" y="5050857"/>
            <a:ext cx="5378450" cy="46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Power Platform certified</a:t>
            </a:r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MEET THE Sponsors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ZA" noProof="1"/>
              <a:t>Agic Technology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pPr algn="ctr"/>
            <a:r>
              <a:rPr lang="en-US" dirty="0"/>
              <a:t>agictech.com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pPr algn="ctr"/>
            <a:r>
              <a:rPr lang="en-ZA" noProof="1"/>
              <a:t>Lobra Futura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pPr algn="ctr"/>
            <a:r>
              <a:rPr lang="en-US" dirty="0"/>
              <a:t>lobrafutura.com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pPr algn="ctr"/>
            <a:r>
              <a:rPr lang="en-ZA" noProof="1"/>
              <a:t>Mind the Head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pPr algn="ctr"/>
            <a:r>
              <a:rPr lang="en-ZA" dirty="0"/>
              <a:t>mindthehead.it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pPr algn="ctr"/>
            <a:r>
              <a:rPr lang="en-US" dirty="0"/>
              <a:t>Apvee Solutions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pPr algn="ctr"/>
            <a:r>
              <a:rPr lang="en-US" dirty="0"/>
              <a:t>apvee.com</a:t>
            </a:r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Placeholder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1936BB-865A-F5D2-5B79-30131466565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 t="-63636" b="-63636"/>
          <a:stretch/>
        </p:blipFill>
        <p:spPr>
          <a:noFill/>
        </p:spPr>
      </p:pic>
      <p:pic>
        <p:nvPicPr>
          <p:cNvPr id="27" name="Picture Placeholder 26" descr="Logo&#10;&#10;Description automatically generated with medium confidence">
            <a:extLst>
              <a:ext uri="{FF2B5EF4-FFF2-40B4-BE49-F238E27FC236}">
                <a16:creationId xmlns:a16="http://schemas.microsoft.com/office/drawing/2014/main" id="{3EB0D240-0AA1-A2D9-364B-14781B4A0F34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4"/>
          <a:srcRect t="-153062" b="-153062"/>
          <a:stretch/>
        </p:blipFill>
        <p:spPr>
          <a:noFill/>
        </p:spPr>
      </p:pic>
      <p:pic>
        <p:nvPicPr>
          <p:cNvPr id="29" name="Picture Placeholder 28" descr="Logo&#10;&#10;Description automatically generated">
            <a:extLst>
              <a:ext uri="{FF2B5EF4-FFF2-40B4-BE49-F238E27FC236}">
                <a16:creationId xmlns:a16="http://schemas.microsoft.com/office/drawing/2014/main" id="{FF64F2BC-8BBA-F345-94AE-C3E1E246587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/>
          <a:srcRect t="-20725" b="-20725"/>
          <a:stretch/>
        </p:blipFill>
        <p:spPr>
          <a:noFill/>
        </p:spPr>
      </p:pic>
      <p:pic>
        <p:nvPicPr>
          <p:cNvPr id="31" name="Picture Placeholder 30" descr="A picture containing text, sign, dark, clipart&#10;&#10;Description automatically generated">
            <a:extLst>
              <a:ext uri="{FF2B5EF4-FFF2-40B4-BE49-F238E27FC236}">
                <a16:creationId xmlns:a16="http://schemas.microsoft.com/office/drawing/2014/main" id="{BBF384BA-15EF-311D-7FFE-B9297EB471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/>
          <a:srcRect t="-147223" b="-147223"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7A254B-6299-1E4B-8B95-D14DD0D6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473EB-5910-8748-8DE1-F7D9B2ACF9C8}"/>
              </a:ext>
            </a:extLst>
          </p:cNvPr>
          <p:cNvSpPr txBox="1"/>
          <p:nvPr/>
        </p:nvSpPr>
        <p:spPr>
          <a:xfrm>
            <a:off x="532434" y="1736202"/>
            <a:ext cx="632556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5200" b="1" dirty="0">
                <a:solidFill>
                  <a:schemeClr val="bg1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JOIN US AT</a:t>
            </a:r>
          </a:p>
          <a:p>
            <a:pPr>
              <a:lnSpc>
                <a:spcPts val="4440"/>
              </a:lnSpc>
            </a:pPr>
            <a:r>
              <a:rPr lang="en-US" sz="5200" b="1" dirty="0">
                <a:solidFill>
                  <a:schemeClr val="bg1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5200" b="1" dirty="0">
                <a:solidFill>
                  <a:srgbClr val="062A3A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EUROPEAN</a:t>
            </a:r>
          </a:p>
          <a:p>
            <a:pPr>
              <a:lnSpc>
                <a:spcPts val="4440"/>
              </a:lnSpc>
            </a:pPr>
            <a:r>
              <a:rPr lang="en-US" sz="5200" b="1" dirty="0">
                <a:solidFill>
                  <a:srgbClr val="062A3A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POWER PLATFORM</a:t>
            </a:r>
          </a:p>
          <a:p>
            <a:pPr>
              <a:lnSpc>
                <a:spcPts val="4440"/>
              </a:lnSpc>
            </a:pPr>
            <a:r>
              <a:rPr lang="en-US" sz="5200" b="1" dirty="0">
                <a:solidFill>
                  <a:srgbClr val="062A3A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CONFERENCE</a:t>
            </a:r>
          </a:p>
          <a:p>
            <a:pPr>
              <a:lnSpc>
                <a:spcPts val="4440"/>
              </a:lnSpc>
            </a:pPr>
            <a:r>
              <a:rPr lang="en-US" sz="5200" b="1" dirty="0">
                <a:solidFill>
                  <a:schemeClr val="bg1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DUBLIN</a:t>
            </a:r>
          </a:p>
          <a:p>
            <a:pPr>
              <a:lnSpc>
                <a:spcPts val="4440"/>
              </a:lnSpc>
            </a:pPr>
            <a:r>
              <a:rPr lang="en-US" sz="5200" b="1" dirty="0">
                <a:solidFill>
                  <a:srgbClr val="062A3A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20-22 JUNE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F2879-807C-244F-95EE-FA087C58B0D3}"/>
              </a:ext>
            </a:extLst>
          </p:cNvPr>
          <p:cNvSpPr txBox="1"/>
          <p:nvPr/>
        </p:nvSpPr>
        <p:spPr>
          <a:xfrm>
            <a:off x="532434" y="5860527"/>
            <a:ext cx="83766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3600" b="1" dirty="0">
                <a:solidFill>
                  <a:srgbClr val="062A3A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Use the code: </a:t>
            </a:r>
            <a:r>
              <a:rPr lang="en-US" sz="3600" b="1" dirty="0" err="1">
                <a:solidFill>
                  <a:schemeClr val="bg1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EPPCMilano</a:t>
            </a:r>
            <a:endParaRPr lang="en-US" sz="3600" b="1" dirty="0">
              <a:solidFill>
                <a:schemeClr val="bg1"/>
              </a:solidFill>
              <a:highlight>
                <a:srgbClr val="76BC21"/>
              </a:highlight>
              <a:latin typeface="Roboto Condensed" panose="02000000000000000000" pitchFamily="2" charset="0"/>
              <a:ea typeface="Roboto Condensed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4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7A254B-6299-1E4B-8B95-D14DD0D6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473EB-5910-8748-8DE1-F7D9B2ACF9C8}"/>
              </a:ext>
            </a:extLst>
          </p:cNvPr>
          <p:cNvSpPr txBox="1"/>
          <p:nvPr/>
        </p:nvSpPr>
        <p:spPr>
          <a:xfrm>
            <a:off x="532434" y="1736202"/>
            <a:ext cx="6255991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5200" b="1" dirty="0">
                <a:solidFill>
                  <a:schemeClr val="bg1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WIN a 2 Day</a:t>
            </a:r>
          </a:p>
          <a:p>
            <a:pPr>
              <a:lnSpc>
                <a:spcPts val="4440"/>
              </a:lnSpc>
            </a:pPr>
            <a:r>
              <a:rPr lang="en-US" sz="5200" b="1" dirty="0">
                <a:solidFill>
                  <a:schemeClr val="bg1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5200" b="1" dirty="0">
                <a:solidFill>
                  <a:srgbClr val="062A3A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EUROPEAN</a:t>
            </a:r>
          </a:p>
          <a:p>
            <a:pPr>
              <a:lnSpc>
                <a:spcPts val="4440"/>
              </a:lnSpc>
            </a:pPr>
            <a:r>
              <a:rPr lang="en-US" sz="5200" b="1" dirty="0">
                <a:solidFill>
                  <a:srgbClr val="062A3A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POWER PLATFORM</a:t>
            </a:r>
          </a:p>
          <a:p>
            <a:pPr>
              <a:lnSpc>
                <a:spcPts val="4440"/>
              </a:lnSpc>
            </a:pPr>
            <a:r>
              <a:rPr lang="en-US" sz="5200" b="1" dirty="0">
                <a:solidFill>
                  <a:srgbClr val="062A3A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CONFERENCE</a:t>
            </a:r>
          </a:p>
          <a:p>
            <a:pPr>
              <a:lnSpc>
                <a:spcPts val="4440"/>
              </a:lnSpc>
            </a:pPr>
            <a:r>
              <a:rPr lang="en-US" sz="5200" b="1" dirty="0">
                <a:solidFill>
                  <a:schemeClr val="bg1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 Ticket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F2879-807C-244F-95EE-FA087C58B0D3}"/>
              </a:ext>
            </a:extLst>
          </p:cNvPr>
          <p:cNvSpPr txBox="1"/>
          <p:nvPr/>
        </p:nvSpPr>
        <p:spPr>
          <a:xfrm>
            <a:off x="532435" y="5860527"/>
            <a:ext cx="608828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4000" b="1" dirty="0">
                <a:solidFill>
                  <a:schemeClr val="bg1"/>
                </a:solidFill>
                <a:highlight>
                  <a:srgbClr val="76BC21"/>
                </a:highlight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rPr>
              <a:t>Enter today: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50325CE-50BB-9588-E784-B66F497C5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50" y="4609190"/>
            <a:ext cx="19335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0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27509" y="529389"/>
            <a:ext cx="6343650" cy="745958"/>
          </a:xfrm>
        </p:spPr>
        <p:txBody>
          <a:bodyPr>
            <a:normAutofit/>
          </a:bodyPr>
          <a:lstStyle/>
          <a:p>
            <a:pPr algn="ctr"/>
            <a:r>
              <a:rPr lang="en-ZA" dirty="0"/>
              <a:t>Agenda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91200" y="6166101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A4A449-4039-EC2F-9461-23EA2BD911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870486"/>
              </p:ext>
            </p:extLst>
          </p:nvPr>
        </p:nvGraphicFramePr>
        <p:xfrm>
          <a:off x="3838400" y="1275347"/>
          <a:ext cx="7695873" cy="3982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val 5" descr="White 3D model rendering of a city">
            <a:extLst>
              <a:ext uri="{FF2B5EF4-FFF2-40B4-BE49-F238E27FC236}">
                <a16:creationId xmlns:a16="http://schemas.microsoft.com/office/drawing/2014/main" id="{6116C97E-3733-DBA4-DF77-248048789B82}"/>
              </a:ext>
            </a:extLst>
          </p:cNvPr>
          <p:cNvSpPr/>
          <p:nvPr/>
        </p:nvSpPr>
        <p:spPr>
          <a:xfrm>
            <a:off x="6683708" y="2408634"/>
            <a:ext cx="509003" cy="47684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 descr="White 3D model rendering of a city">
            <a:extLst>
              <a:ext uri="{FF2B5EF4-FFF2-40B4-BE49-F238E27FC236}">
                <a16:creationId xmlns:a16="http://schemas.microsoft.com/office/drawing/2014/main" id="{3FCE0A2C-4429-0B53-F9BA-13B69BB6F260}"/>
              </a:ext>
            </a:extLst>
          </p:cNvPr>
          <p:cNvSpPr/>
          <p:nvPr/>
        </p:nvSpPr>
        <p:spPr>
          <a:xfrm>
            <a:off x="6683708" y="3631439"/>
            <a:ext cx="509003" cy="47684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 descr="White 3D model rendering of a city">
            <a:extLst>
              <a:ext uri="{FF2B5EF4-FFF2-40B4-BE49-F238E27FC236}">
                <a16:creationId xmlns:a16="http://schemas.microsoft.com/office/drawing/2014/main" id="{2EC5CA8B-AE10-B507-D1CB-83F3155BD159}"/>
              </a:ext>
            </a:extLst>
          </p:cNvPr>
          <p:cNvSpPr/>
          <p:nvPr/>
        </p:nvSpPr>
        <p:spPr>
          <a:xfrm>
            <a:off x="5993898" y="4538115"/>
            <a:ext cx="509003" cy="47684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219" y="279400"/>
            <a:ext cx="9725026" cy="1325880"/>
          </a:xfrm>
        </p:spPr>
        <p:txBody>
          <a:bodyPr/>
          <a:lstStyle/>
          <a:p>
            <a:r>
              <a:rPr lang="en-AU" dirty="0"/>
              <a:t>Why should you be interested in Power Apps canvas?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12229" y="3474924"/>
            <a:ext cx="2743200" cy="457200"/>
          </a:xfrm>
        </p:spPr>
        <p:txBody>
          <a:bodyPr/>
          <a:lstStyle/>
          <a:p>
            <a:r>
              <a:rPr lang="en-US" dirty="0"/>
              <a:t>misconception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2229" y="1683734"/>
            <a:ext cx="9272339" cy="457200"/>
          </a:xfrm>
        </p:spPr>
        <p:txBody>
          <a:bodyPr>
            <a:normAutofit/>
          </a:bodyPr>
          <a:lstStyle/>
          <a:p>
            <a:pPr algn="l"/>
            <a:r>
              <a:rPr lang="en-US" noProof="1">
                <a:solidFill>
                  <a:schemeClr val="accent3"/>
                </a:solidFill>
              </a:rPr>
              <a:t>Reducing IT cost and complexity, increase speed and agility </a:t>
            </a:r>
            <a:r>
              <a:rPr lang="en-US" noProof="1"/>
              <a:t>to accommodate various demand without losing IT governance.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193457" y="3532871"/>
            <a:ext cx="2743200" cy="401215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54522" y="4054027"/>
            <a:ext cx="2421070" cy="1079613"/>
          </a:xfrm>
        </p:spPr>
        <p:txBody>
          <a:bodyPr>
            <a:normAutofit/>
          </a:bodyPr>
          <a:lstStyle/>
          <a:p>
            <a:r>
              <a:rPr lang="en-ZA" noProof="1"/>
              <a:t>You can choose from different data sources especially Dataverse.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9829" y="3474924"/>
            <a:ext cx="2743200" cy="457200"/>
          </a:xfrm>
        </p:spPr>
        <p:txBody>
          <a:bodyPr/>
          <a:lstStyle/>
          <a:p>
            <a:r>
              <a:rPr lang="en-US" dirty="0"/>
              <a:t>Extend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79874" y="4044308"/>
            <a:ext cx="2903621" cy="1740806"/>
          </a:xfrm>
        </p:spPr>
        <p:txBody>
          <a:bodyPr>
            <a:normAutofit/>
          </a:bodyPr>
          <a:lstStyle/>
          <a:p>
            <a:r>
              <a:rPr lang="en-ZA" noProof="1"/>
              <a:t>You can extend the platform: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Using Power Apps Component Framework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Creating custom connector</a:t>
            </a:r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84C3B8-A5A4-3527-6197-B4C2494C2552}"/>
              </a:ext>
            </a:extLst>
          </p:cNvPr>
          <p:cNvSpPr txBox="1">
            <a:spLocks/>
          </p:cNvSpPr>
          <p:nvPr/>
        </p:nvSpPr>
        <p:spPr>
          <a:xfrm>
            <a:off x="1612229" y="2250836"/>
            <a:ext cx="9160043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noProof="1">
                <a:solidFill>
                  <a:schemeClr val="accent3"/>
                </a:solidFill>
              </a:rPr>
              <a:t>Rapid delivery </a:t>
            </a:r>
            <a:r>
              <a:rPr lang="en-US" noProof="1"/>
              <a:t>reduce technical skills barriers and agility to change behaviors according to the business needs.</a:t>
            </a:r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6A5FCCD-9C05-EB9D-2F32-47EE028DA511}"/>
              </a:ext>
            </a:extLst>
          </p:cNvPr>
          <p:cNvSpPr txBox="1">
            <a:spLocks/>
          </p:cNvSpPr>
          <p:nvPr/>
        </p:nvSpPr>
        <p:spPr>
          <a:xfrm>
            <a:off x="1773294" y="4032166"/>
            <a:ext cx="2421070" cy="107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Low/no code doesn’t mean “no technical skills”</a:t>
            </a:r>
          </a:p>
          <a:p>
            <a:endParaRPr lang="en-US" dirty="0"/>
          </a:p>
        </p:txBody>
      </p:sp>
      <p:pic>
        <p:nvPicPr>
          <p:cNvPr id="18" name="Online Image Placeholder 56" descr="No sign with solid fill">
            <a:extLst>
              <a:ext uri="{FF2B5EF4-FFF2-40B4-BE49-F238E27FC236}">
                <a16:creationId xmlns:a16="http://schemas.microsoft.com/office/drawing/2014/main" id="{417FC606-51A6-4475-89D9-A082877C0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66996" y="2789453"/>
            <a:ext cx="633666" cy="633666"/>
          </a:xfrm>
          <a:prstGeom prst="rect">
            <a:avLst/>
          </a:prstGeom>
        </p:spPr>
      </p:pic>
      <p:pic>
        <p:nvPicPr>
          <p:cNvPr id="19" name="Online Image Placeholder 56" descr="Database outline">
            <a:extLst>
              <a:ext uri="{FF2B5EF4-FFF2-40B4-BE49-F238E27FC236}">
                <a16:creationId xmlns:a16="http://schemas.microsoft.com/office/drawing/2014/main" id="{B4A54F8D-7FED-A54A-B51B-88AE26CEA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88899" y="2774647"/>
            <a:ext cx="633666" cy="633666"/>
          </a:xfrm>
          <a:prstGeom prst="rect">
            <a:avLst/>
          </a:prstGeom>
        </p:spPr>
      </p:pic>
      <p:pic>
        <p:nvPicPr>
          <p:cNvPr id="20" name="Online Image Placeholder 56" descr="Layers Design outline">
            <a:extLst>
              <a:ext uri="{FF2B5EF4-FFF2-40B4-BE49-F238E27FC236}">
                <a16:creationId xmlns:a16="http://schemas.microsoft.com/office/drawing/2014/main" id="{B10CE9F2-B997-F987-2083-F066FD180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74596" y="2774647"/>
            <a:ext cx="633666" cy="6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8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65CF00A4-2599-CD64-5569-70A87F1507FE}"/>
              </a:ext>
            </a:extLst>
          </p:cNvPr>
          <p:cNvSpPr/>
          <p:nvPr/>
        </p:nvSpPr>
        <p:spPr>
          <a:xfrm>
            <a:off x="4225105" y="3905499"/>
            <a:ext cx="757225" cy="741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97D6739-32F1-7071-1FD0-5238554C111A}"/>
              </a:ext>
            </a:extLst>
          </p:cNvPr>
          <p:cNvSpPr/>
          <p:nvPr/>
        </p:nvSpPr>
        <p:spPr>
          <a:xfrm>
            <a:off x="5702147" y="3287936"/>
            <a:ext cx="757225" cy="741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 descr="Plugged Unplugged with solid fill">
            <a:extLst>
              <a:ext uri="{FF2B5EF4-FFF2-40B4-BE49-F238E27FC236}">
                <a16:creationId xmlns:a16="http://schemas.microsoft.com/office/drawing/2014/main" id="{A552B411-9194-6FFC-4946-49D6E80D8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9279" y="2541514"/>
            <a:ext cx="548773" cy="5487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95BEC2-8B81-2103-85D9-EDF07762BD38}"/>
              </a:ext>
            </a:extLst>
          </p:cNvPr>
          <p:cNvSpPr/>
          <p:nvPr/>
        </p:nvSpPr>
        <p:spPr>
          <a:xfrm>
            <a:off x="2758720" y="4514095"/>
            <a:ext cx="757225" cy="741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826A601-0778-3761-EA04-22E54B0012C4}"/>
              </a:ext>
            </a:extLst>
          </p:cNvPr>
          <p:cNvSpPr/>
          <p:nvPr/>
        </p:nvSpPr>
        <p:spPr>
          <a:xfrm>
            <a:off x="3352476" y="3858317"/>
            <a:ext cx="1039560" cy="814137"/>
          </a:xfrm>
          <a:prstGeom prst="hexag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FD18BDEA-B24E-73C9-6CCA-B629038E1824}"/>
              </a:ext>
            </a:extLst>
          </p:cNvPr>
          <p:cNvSpPr/>
          <p:nvPr/>
        </p:nvSpPr>
        <p:spPr>
          <a:xfrm>
            <a:off x="3528939" y="3999140"/>
            <a:ext cx="686634" cy="532489"/>
          </a:xfrm>
          <a:prstGeom prst="hexagon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643228-2CB9-3400-F676-1746C8D928E2}"/>
              </a:ext>
            </a:extLst>
          </p:cNvPr>
          <p:cNvSpPr/>
          <p:nvPr/>
        </p:nvSpPr>
        <p:spPr>
          <a:xfrm>
            <a:off x="1074287" y="4789977"/>
            <a:ext cx="1369177" cy="2062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195D92F0-3151-1C69-790A-BB98E5D0C9B6}"/>
              </a:ext>
            </a:extLst>
          </p:cNvPr>
          <p:cNvSpPr/>
          <p:nvPr/>
        </p:nvSpPr>
        <p:spPr>
          <a:xfrm>
            <a:off x="1942640" y="4462869"/>
            <a:ext cx="1039560" cy="814137"/>
          </a:xfrm>
          <a:prstGeom prst="hexag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558" y="259979"/>
            <a:ext cx="7441368" cy="747295"/>
          </a:xfrm>
        </p:spPr>
        <p:txBody>
          <a:bodyPr/>
          <a:lstStyle/>
          <a:p>
            <a:r>
              <a:rPr lang="en-AU" dirty="0"/>
              <a:t>Custom Connector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8FF75DA-9C0D-1BD8-B071-60DB3D92F357}"/>
              </a:ext>
            </a:extLst>
          </p:cNvPr>
          <p:cNvSpPr txBox="1">
            <a:spLocks/>
          </p:cNvSpPr>
          <p:nvPr/>
        </p:nvSpPr>
        <p:spPr>
          <a:xfrm>
            <a:off x="1320925" y="1014618"/>
            <a:ext cx="7672631" cy="1241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There are many connectors but yours might be missing. Managing the security and authentication is easy.</a:t>
            </a:r>
          </a:p>
          <a:p>
            <a:pPr algn="l"/>
            <a:r>
              <a:rPr lang="en-US" dirty="0"/>
              <a:t>Adopting custom connector improve the collaboration between traditional developer and citizen developer.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D906198-56B0-EBBF-EB0B-1FFF6D6C067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320925" y="2263993"/>
            <a:ext cx="6034194" cy="457200"/>
          </a:xfrm>
        </p:spPr>
        <p:txBody>
          <a:bodyPr/>
          <a:lstStyle/>
          <a:p>
            <a:pPr algn="l"/>
            <a:r>
              <a:rPr lang="en-US" sz="1600" b="0" dirty="0"/>
              <a:t>Step up process to work with custom connector 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790BA-7134-9144-17B1-0DB49068AEB3}"/>
              </a:ext>
            </a:extLst>
          </p:cNvPr>
          <p:cNvSpPr/>
          <p:nvPr/>
        </p:nvSpPr>
        <p:spPr>
          <a:xfrm>
            <a:off x="9115695" y="374097"/>
            <a:ext cx="2782760" cy="50742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9E29C7E3-1D58-785D-7C49-E1BB3B9F9E10}"/>
              </a:ext>
            </a:extLst>
          </p:cNvPr>
          <p:cNvSpPr/>
          <p:nvPr/>
        </p:nvSpPr>
        <p:spPr>
          <a:xfrm>
            <a:off x="2119103" y="4603692"/>
            <a:ext cx="686634" cy="532489"/>
          </a:xfrm>
          <a:prstGeom prst="hexagon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99ED67D2-9979-72DA-BC9C-C87887CB4221}"/>
              </a:ext>
            </a:extLst>
          </p:cNvPr>
          <p:cNvSpPr/>
          <p:nvPr/>
        </p:nvSpPr>
        <p:spPr>
          <a:xfrm>
            <a:off x="4847348" y="3232602"/>
            <a:ext cx="1039560" cy="814137"/>
          </a:xfrm>
          <a:prstGeom prst="hexag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2E93399F-A264-42FD-C530-8672D2C1A20D}"/>
              </a:ext>
            </a:extLst>
          </p:cNvPr>
          <p:cNvSpPr/>
          <p:nvPr/>
        </p:nvSpPr>
        <p:spPr>
          <a:xfrm>
            <a:off x="5023811" y="3373425"/>
            <a:ext cx="686634" cy="532489"/>
          </a:xfrm>
          <a:prstGeom prst="hexagon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BBD64F2B-5FBA-1661-ADF3-E9176B4AF79C}"/>
              </a:ext>
            </a:extLst>
          </p:cNvPr>
          <p:cNvSpPr/>
          <p:nvPr/>
        </p:nvSpPr>
        <p:spPr>
          <a:xfrm>
            <a:off x="6315559" y="2614863"/>
            <a:ext cx="1039560" cy="814137"/>
          </a:xfrm>
          <a:prstGeom prst="hexagon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25F216AB-9E67-6481-5847-41B9AA7FB9FA}"/>
              </a:ext>
            </a:extLst>
          </p:cNvPr>
          <p:cNvSpPr/>
          <p:nvPr/>
        </p:nvSpPr>
        <p:spPr>
          <a:xfrm>
            <a:off x="6492022" y="2755686"/>
            <a:ext cx="686634" cy="532489"/>
          </a:xfrm>
          <a:prstGeom prst="hexagon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75832-766A-DC4D-D358-A945BF7FB752}"/>
              </a:ext>
            </a:extLst>
          </p:cNvPr>
          <p:cNvSpPr txBox="1"/>
          <p:nvPr/>
        </p:nvSpPr>
        <p:spPr>
          <a:xfrm>
            <a:off x="1087923" y="4497163"/>
            <a:ext cx="1008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Custom API</a:t>
            </a:r>
            <a:endParaRPr lang="en-US" dirty="0">
              <a:latin typeface="Oswald Light" panose="000004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24EF31-C014-A58F-7A61-E6D3A64BE1C1}"/>
              </a:ext>
            </a:extLst>
          </p:cNvPr>
          <p:cNvSpPr txBox="1"/>
          <p:nvPr/>
        </p:nvSpPr>
        <p:spPr>
          <a:xfrm>
            <a:off x="2026452" y="4733196"/>
            <a:ext cx="87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156B75-736E-8C89-5B38-0522185628BA}"/>
              </a:ext>
            </a:extLst>
          </p:cNvPr>
          <p:cNvSpPr txBox="1"/>
          <p:nvPr/>
        </p:nvSpPr>
        <p:spPr>
          <a:xfrm>
            <a:off x="3435006" y="4112908"/>
            <a:ext cx="87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22EB98-CB1E-FCCB-3A61-EC45952ACD33}"/>
              </a:ext>
            </a:extLst>
          </p:cNvPr>
          <p:cNvSpPr txBox="1"/>
          <p:nvPr/>
        </p:nvSpPr>
        <p:spPr>
          <a:xfrm>
            <a:off x="4924952" y="3485780"/>
            <a:ext cx="87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Share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89BC8A-5FA1-179D-0345-79C4CDCF2B89}"/>
              </a:ext>
            </a:extLst>
          </p:cNvPr>
          <p:cNvSpPr txBox="1"/>
          <p:nvPr/>
        </p:nvSpPr>
        <p:spPr>
          <a:xfrm>
            <a:off x="6397967" y="2872251"/>
            <a:ext cx="87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</a:t>
            </a:r>
            <a:endParaRPr lang="en-US" dirty="0"/>
          </a:p>
        </p:txBody>
      </p:sp>
      <p:pic>
        <p:nvPicPr>
          <p:cNvPr id="60" name="Picture 59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5C53B464-8B66-B691-C6CA-7900216C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8584" y="3886003"/>
            <a:ext cx="717689" cy="717689"/>
          </a:xfrm>
          <a:prstGeom prst="rect">
            <a:avLst/>
          </a:prstGeom>
        </p:spPr>
      </p:pic>
      <p:pic>
        <p:nvPicPr>
          <p:cNvPr id="61" name="Picture 60" descr="A picture containing text, businesscard, case, accessory&#10;&#10;Description automatically generated">
            <a:extLst>
              <a:ext uri="{FF2B5EF4-FFF2-40B4-BE49-F238E27FC236}">
                <a16:creationId xmlns:a16="http://schemas.microsoft.com/office/drawing/2014/main" id="{C563F84A-8D52-D30A-4AE6-4D485918B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929" y="3891402"/>
            <a:ext cx="717688" cy="7176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5B2963C-576C-5C5B-E2CF-D2E60A48404D}"/>
              </a:ext>
            </a:extLst>
          </p:cNvPr>
          <p:cNvSpPr txBox="1"/>
          <p:nvPr/>
        </p:nvSpPr>
        <p:spPr>
          <a:xfrm>
            <a:off x="9921317" y="4636516"/>
            <a:ext cx="162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 or Flow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6E5561-A4E0-7D26-E660-7D698B81AD22}"/>
              </a:ext>
            </a:extLst>
          </p:cNvPr>
          <p:cNvSpPr txBox="1"/>
          <p:nvPr/>
        </p:nvSpPr>
        <p:spPr>
          <a:xfrm>
            <a:off x="9706325" y="2716423"/>
            <a:ext cx="1714807" cy="369332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Connector</a:t>
            </a:r>
          </a:p>
        </p:txBody>
      </p:sp>
      <p:pic>
        <p:nvPicPr>
          <p:cNvPr id="65" name="Graphic 64" descr="Internet Of Things outline">
            <a:extLst>
              <a:ext uri="{FF2B5EF4-FFF2-40B4-BE49-F238E27FC236}">
                <a16:creationId xmlns:a16="http://schemas.microsoft.com/office/drawing/2014/main" id="{C10BC0C5-4B96-ED98-6522-C81C1E582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7007" y="378912"/>
            <a:ext cx="1548532" cy="154853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1DCA1CD-41CF-CF30-792E-AAAC900D76EF}"/>
              </a:ext>
            </a:extLst>
          </p:cNvPr>
          <p:cNvSpPr txBox="1"/>
          <p:nvPr/>
        </p:nvSpPr>
        <p:spPr>
          <a:xfrm>
            <a:off x="10182923" y="1007852"/>
            <a:ext cx="59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0F7FA37F-EF10-55EA-0FC7-E0524D64469B}"/>
              </a:ext>
            </a:extLst>
          </p:cNvPr>
          <p:cNvSpPr/>
          <p:nvPr/>
        </p:nvSpPr>
        <p:spPr>
          <a:xfrm rot="1725217">
            <a:off x="10093632" y="3240419"/>
            <a:ext cx="172547" cy="59696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Up-Down 67">
            <a:extLst>
              <a:ext uri="{FF2B5EF4-FFF2-40B4-BE49-F238E27FC236}">
                <a16:creationId xmlns:a16="http://schemas.microsoft.com/office/drawing/2014/main" id="{B4D6C468-AF58-2613-5B21-E967B550B442}"/>
              </a:ext>
            </a:extLst>
          </p:cNvPr>
          <p:cNvSpPr/>
          <p:nvPr/>
        </p:nvSpPr>
        <p:spPr>
          <a:xfrm>
            <a:off x="10387474" y="1960554"/>
            <a:ext cx="159027" cy="5520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Up-Down 68">
            <a:extLst>
              <a:ext uri="{FF2B5EF4-FFF2-40B4-BE49-F238E27FC236}">
                <a16:creationId xmlns:a16="http://schemas.microsoft.com/office/drawing/2014/main" id="{017C645D-74AF-AADE-C25C-42028B8ACECD}"/>
              </a:ext>
            </a:extLst>
          </p:cNvPr>
          <p:cNvSpPr/>
          <p:nvPr/>
        </p:nvSpPr>
        <p:spPr>
          <a:xfrm rot="8990747">
            <a:off x="10870612" y="3239513"/>
            <a:ext cx="172547" cy="59696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27110D-B141-371A-BBB1-9603F1A14A28}"/>
              </a:ext>
            </a:extLst>
          </p:cNvPr>
          <p:cNvSpPr txBox="1"/>
          <p:nvPr/>
        </p:nvSpPr>
        <p:spPr>
          <a:xfrm>
            <a:off x="2970796" y="4882737"/>
            <a:ext cx="18281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Oswald Light" panose="020B0604020202020204" pitchFamily="2" charset="0"/>
              </a:rPr>
              <a:t>General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Oswald Light" panose="020B0604020202020204" pitchFamily="2" charset="0"/>
              </a:rPr>
              <a:t>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Oswald Light" panose="020B0604020202020204" pitchFamily="2" charset="0"/>
              </a:rPr>
              <a:t>Definition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FC7A86-9F13-1DA1-4368-5DDE818161B8}"/>
              </a:ext>
            </a:extLst>
          </p:cNvPr>
          <p:cNvSpPr txBox="1"/>
          <p:nvPr/>
        </p:nvSpPr>
        <p:spPr>
          <a:xfrm>
            <a:off x="4322493" y="4286610"/>
            <a:ext cx="3647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Oswald Light" panose="00000400000000000000" pitchFamily="2" charset="0"/>
              </a:rPr>
              <a:t>Test a specified operation of this custom connector</a:t>
            </a:r>
            <a:endParaRPr lang="en-US" sz="1400" dirty="0">
              <a:latin typeface="Oswald Light" panose="00000400000000000000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9D15DE9-6AD5-E722-34B6-6CBDED2EFFD8}"/>
              </a:ext>
            </a:extLst>
          </p:cNvPr>
          <p:cNvSpPr txBox="1"/>
          <p:nvPr/>
        </p:nvSpPr>
        <p:spPr>
          <a:xfrm>
            <a:off x="5822354" y="3639668"/>
            <a:ext cx="315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Oswald Light" panose="00000400000000000000" pitchFamily="2" charset="0"/>
              </a:rPr>
              <a:t>Allowing user to edit, update, delete, and access (</a:t>
            </a:r>
            <a:r>
              <a:rPr lang="en-US" sz="1400" b="1" i="0" dirty="0">
                <a:effectLst/>
                <a:latin typeface="Oswald Light" panose="00000400000000000000" pitchFamily="2" charset="0"/>
              </a:rPr>
              <a:t>optional</a:t>
            </a:r>
            <a:r>
              <a:rPr lang="en-US" sz="1400" b="0" i="0" dirty="0">
                <a:effectLst/>
                <a:latin typeface="Oswald Light" panose="00000400000000000000" pitchFamily="2" charset="0"/>
              </a:rPr>
              <a:t>)</a:t>
            </a:r>
            <a:endParaRPr lang="en-US" sz="1400" dirty="0">
              <a:latin typeface="Oswald Light" panose="00000400000000000000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C8D7EA-FDF0-881B-D2B3-CA18BFCAD563}"/>
              </a:ext>
            </a:extLst>
          </p:cNvPr>
          <p:cNvSpPr txBox="1"/>
          <p:nvPr/>
        </p:nvSpPr>
        <p:spPr>
          <a:xfrm>
            <a:off x="7387224" y="2969213"/>
            <a:ext cx="1543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swald Light" panose="00000400000000000000" pitchFamily="2" charset="0"/>
              </a:rPr>
              <a:t>Adding it in your app or flow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2527463-D26B-A2A5-52C4-62CBDABC9306}"/>
              </a:ext>
            </a:extLst>
          </p:cNvPr>
          <p:cNvCxnSpPr>
            <a:cxnSpLocks/>
          </p:cNvCxnSpPr>
          <p:nvPr/>
        </p:nvCxnSpPr>
        <p:spPr>
          <a:xfrm>
            <a:off x="3079023" y="4869936"/>
            <a:ext cx="1413606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9099E3-7C08-D950-EC11-25F361F3A095}"/>
              </a:ext>
            </a:extLst>
          </p:cNvPr>
          <p:cNvCxnSpPr>
            <a:cxnSpLocks/>
          </p:cNvCxnSpPr>
          <p:nvPr/>
        </p:nvCxnSpPr>
        <p:spPr>
          <a:xfrm>
            <a:off x="4453794" y="4261489"/>
            <a:ext cx="1413606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A517E3-3256-9A71-F79D-F66EDDDF8B5B}"/>
              </a:ext>
            </a:extLst>
          </p:cNvPr>
          <p:cNvCxnSpPr>
            <a:cxnSpLocks/>
          </p:cNvCxnSpPr>
          <p:nvPr/>
        </p:nvCxnSpPr>
        <p:spPr>
          <a:xfrm>
            <a:off x="5941513" y="3626923"/>
            <a:ext cx="1413606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CA66A-43E0-520D-F9D6-30186E8BF405}"/>
              </a:ext>
            </a:extLst>
          </p:cNvPr>
          <p:cNvCxnSpPr>
            <a:cxnSpLocks/>
          </p:cNvCxnSpPr>
          <p:nvPr/>
        </p:nvCxnSpPr>
        <p:spPr>
          <a:xfrm>
            <a:off x="7436710" y="3008387"/>
            <a:ext cx="1413606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67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837" y="706968"/>
            <a:ext cx="5409398" cy="731520"/>
          </a:xfrm>
        </p:spPr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7400" y="1678259"/>
            <a:ext cx="3200400" cy="36576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7400" y="2222100"/>
            <a:ext cx="3200400" cy="69326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42424"/>
                </a:solidFill>
              </a:rPr>
              <a:t>Power Apps’ HTTP request is a crucial aspect for performance.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7400" y="3320952"/>
            <a:ext cx="3200400" cy="365760"/>
          </a:xfrm>
        </p:spPr>
        <p:txBody>
          <a:bodyPr/>
          <a:lstStyle/>
          <a:p>
            <a:r>
              <a:rPr lang="en-US" dirty="0"/>
              <a:t>Duplicate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7400" y="3798702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You are asking for an information that you already have.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15857" y="1678259"/>
            <a:ext cx="3200400" cy="365760"/>
          </a:xfrm>
        </p:spPr>
        <p:txBody>
          <a:bodyPr/>
          <a:lstStyle/>
          <a:p>
            <a:r>
              <a:rPr lang="en-US" dirty="0"/>
              <a:t>Overusing HTTP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15857" y="2205732"/>
            <a:ext cx="2471343" cy="693268"/>
          </a:xfrm>
        </p:spPr>
        <p:txBody>
          <a:bodyPr>
            <a:normAutofit/>
          </a:bodyPr>
          <a:lstStyle/>
          <a:p>
            <a:r>
              <a:rPr lang="en-US" dirty="0"/>
              <a:t>Execute more than necessary HTTP request. You need to restrict them.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15857" y="3314895"/>
            <a:ext cx="2471343" cy="365760"/>
          </a:xfrm>
        </p:spPr>
        <p:txBody>
          <a:bodyPr/>
          <a:lstStyle/>
          <a:p>
            <a:r>
              <a:rPr lang="en-US" dirty="0"/>
              <a:t>Component library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15857" y="3768040"/>
            <a:ext cx="2471343" cy="1940782"/>
          </a:xfrm>
        </p:spPr>
        <p:txBody>
          <a:bodyPr>
            <a:normAutofit/>
          </a:bodyPr>
          <a:lstStyle/>
          <a:p>
            <a:r>
              <a:rPr lang="en-US" dirty="0"/>
              <a:t>Incorrect use of a component can lead to problems and compromise ongoing deployment and management.</a:t>
            </a:r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4459</TotalTime>
  <Words>668</Words>
  <Application>Microsoft Office PowerPoint</Application>
  <PresentationFormat>Widescreen</PresentationFormat>
  <Paragraphs>134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Oswald</vt:lpstr>
      <vt:lpstr>Oswald Light</vt:lpstr>
      <vt:lpstr>Roboto Condensed</vt:lpstr>
      <vt:lpstr>Segoe UI Semibold</vt:lpstr>
      <vt:lpstr>Office Theme</vt:lpstr>
      <vt:lpstr>Global  power platform  bootcamp </vt:lpstr>
      <vt:lpstr>Nicolò Ferranti</vt:lpstr>
      <vt:lpstr>MEET THE Sponsors </vt:lpstr>
      <vt:lpstr>PowerPoint Presentation</vt:lpstr>
      <vt:lpstr>PowerPoint Presentation</vt:lpstr>
      <vt:lpstr>Agenda</vt:lpstr>
      <vt:lpstr>Why should you be interested in Power Apps canvas?</vt:lpstr>
      <vt:lpstr>Custom Connector</vt:lpstr>
      <vt:lpstr>Pitfalls</vt:lpstr>
      <vt:lpstr>Component library</vt:lpstr>
      <vt:lpstr>Enanched component Property</vt:lpstr>
      <vt:lpstr>Demo</vt:lpstr>
      <vt:lpstr>Thank you</vt:lpstr>
      <vt:lpstr>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Nicolò Ferranti</cp:lastModifiedBy>
  <cp:revision>24</cp:revision>
  <dcterms:created xsi:type="dcterms:W3CDTF">2022-02-07T14:48:07Z</dcterms:created>
  <dcterms:modified xsi:type="dcterms:W3CDTF">2023-02-25T15:47:02Z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